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56" r:id="rId1"/>
  </p:sldMasterIdLst>
  <p:notesMasterIdLst>
    <p:notesMasterId r:id="rId32"/>
  </p:notesMasterIdLst>
  <p:sldIdLst>
    <p:sldId id="256" r:id="rId2"/>
    <p:sldId id="287" r:id="rId3"/>
    <p:sldId id="340" r:id="rId4"/>
    <p:sldId id="355" r:id="rId5"/>
    <p:sldId id="353" r:id="rId6"/>
    <p:sldId id="325" r:id="rId7"/>
    <p:sldId id="352" r:id="rId8"/>
    <p:sldId id="320" r:id="rId9"/>
    <p:sldId id="258" r:id="rId10"/>
    <p:sldId id="327" r:id="rId11"/>
    <p:sldId id="357" r:id="rId12"/>
    <p:sldId id="284" r:id="rId13"/>
    <p:sldId id="345" r:id="rId14"/>
    <p:sldId id="319" r:id="rId15"/>
    <p:sldId id="318" r:id="rId16"/>
    <p:sldId id="328" r:id="rId17"/>
    <p:sldId id="315" r:id="rId18"/>
    <p:sldId id="321" r:id="rId19"/>
    <p:sldId id="274" r:id="rId20"/>
    <p:sldId id="330" r:id="rId21"/>
    <p:sldId id="346" r:id="rId22"/>
    <p:sldId id="348" r:id="rId23"/>
    <p:sldId id="350" r:id="rId24"/>
    <p:sldId id="349" r:id="rId25"/>
    <p:sldId id="289" r:id="rId26"/>
    <p:sldId id="275" r:id="rId27"/>
    <p:sldId id="333" r:id="rId28"/>
    <p:sldId id="347" r:id="rId29"/>
    <p:sldId id="351" r:id="rId30"/>
    <p:sldId id="283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192"/>
    <p:restoredTop sz="85817" autoAdjust="0"/>
  </p:normalViewPr>
  <p:slideViewPr>
    <p:cSldViewPr snapToGrid="0">
      <p:cViewPr varScale="1">
        <p:scale>
          <a:sx n="91" d="100"/>
          <a:sy n="91" d="100"/>
        </p:scale>
        <p:origin x="824" y="1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F33239-3ED5-0D40-8A53-353EFDB97BCE}" type="datetimeFigureOut">
              <a:rPr kumimoji="1" lang="zh-TW" altLang="en-US" smtClean="0"/>
              <a:t>2024/7/29</a:t>
            </a:fld>
            <a:endParaRPr kumimoji="1"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D160DA-60CA-044C-BC25-6CD06E436EAE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2714366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8" Type="http://schemas.openxmlformats.org/officeDocument/2006/relationships/hyperlink" Target="https://zh.wikipedia.org/wiki/%E5%80%9F%E8%B4%B7" TargetMode="External"/><Relationship Id="rId13" Type="http://schemas.openxmlformats.org/officeDocument/2006/relationships/hyperlink" Target="https://zh.wikipedia.org/wiki/%E6%96%B0%E6%B8%AF%E8%AA%9E" TargetMode="External"/><Relationship Id="rId18" Type="http://schemas.openxmlformats.org/officeDocument/2006/relationships/hyperlink" Target="https://zh.wikipedia.org/wiki/%E6%BC%A2%E8%AA%9E" TargetMode="External"/><Relationship Id="rId3" Type="http://schemas.openxmlformats.org/officeDocument/2006/relationships/hyperlink" Target="https://zh.wikipedia.org/wiki/%E5%8F%B0%E5%8D%97" TargetMode="External"/><Relationship Id="rId7" Type="http://schemas.openxmlformats.org/officeDocument/2006/relationships/hyperlink" Target="https://zh.wikipedia.org/wiki/%E8%B2%B7%E8%B3%A3" TargetMode="External"/><Relationship Id="rId12" Type="http://schemas.openxmlformats.org/officeDocument/2006/relationships/hyperlink" Target="https://zh.wikipedia.org/wiki/%E6%8B%BC%E9%9F%B3" TargetMode="External"/><Relationship Id="rId17" Type="http://schemas.openxmlformats.org/officeDocument/2006/relationships/hyperlink" Target="https://zh.wikipedia.org/zh-tw/%E6%96%B0%E6%B8%AF%E6%96%87%E6%9B%B8#cite_note-:1-2" TargetMode="External"/><Relationship Id="rId2" Type="http://schemas.openxmlformats.org/officeDocument/2006/relationships/slide" Target="../slides/slide29.xml"/><Relationship Id="rId16" Type="http://schemas.openxmlformats.org/officeDocument/2006/relationships/hyperlink" Target="https://zh.wikipedia.org/zh-tw/%E6%96%B0%E6%B8%AF%E6%96%87%E6%9B%B8#cite_note-:0-1" TargetMode="Externa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zh.wikipedia.org/wiki/%E7%A7%9F%E5%80%9F" TargetMode="External"/><Relationship Id="rId11" Type="http://schemas.openxmlformats.org/officeDocument/2006/relationships/hyperlink" Target="https://zh.wikipedia.org/wiki/%E7%BE%85%E9%A6%AC%E5%AD%97" TargetMode="External"/><Relationship Id="rId5" Type="http://schemas.openxmlformats.org/officeDocument/2006/relationships/hyperlink" Target="https://zh.wikipedia.org/wiki/%E5%9C%9F%E5%9C%B0" TargetMode="External"/><Relationship Id="rId15" Type="http://schemas.openxmlformats.org/officeDocument/2006/relationships/hyperlink" Target="https://zh.wikipedia.org/wiki/%E9%A6%AC%E5%8D%A1%E9%81%93%E8%AA%9E" TargetMode="External"/><Relationship Id="rId10" Type="http://schemas.openxmlformats.org/officeDocument/2006/relationships/hyperlink" Target="https://zh.wikipedia.org/wiki/%E8%87%BA%E7%81%A3%E8%A9%B1" TargetMode="External"/><Relationship Id="rId19" Type="http://schemas.openxmlformats.org/officeDocument/2006/relationships/hyperlink" Target="https://zh.wikipedia.org/zh-tw/%E6%96%B0%E6%B8%AF%E6%96%87%E6%9B%B8#cite_note-3" TargetMode="External"/><Relationship Id="rId4" Type="http://schemas.openxmlformats.org/officeDocument/2006/relationships/hyperlink" Target="https://zh.wikipedia.org/wiki/%E5%B9%B3%E5%9F%94%E6%97%8F%E7%BE%A4" TargetMode="External"/><Relationship Id="rId9" Type="http://schemas.openxmlformats.org/officeDocument/2006/relationships/hyperlink" Target="https://zh.wikipedia.org/wiki/%E5%A5%91%E7%B4%84" TargetMode="External"/><Relationship Id="rId14" Type="http://schemas.openxmlformats.org/officeDocument/2006/relationships/hyperlink" Target="https://zh.wikipedia.org/wiki/%E5%A4%A7%E6%AD%A6%E5%A3%A0%E8%AA%9E" TargetMode="Externa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D160DA-60CA-044C-BC25-6CD06E436EAE}" type="slidenum">
              <a:rPr kumimoji="1" lang="zh-TW" altLang="en-US" smtClean="0"/>
              <a:t>1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8879148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TW" altLang="en-US" dirty="0"/>
              <a:t>於地圖上指出台灣位置？</a:t>
            </a:r>
            <a:br>
              <a:rPr kumimoji="1" lang="en-US" altLang="zh-TW" dirty="0"/>
            </a:br>
            <a:r>
              <a:rPr kumimoji="1" lang="zh-TW" altLang="en-US" dirty="0"/>
              <a:t>台灣有什麼地理優勢？方便與哪些國家貿易？</a:t>
            </a:r>
            <a:br>
              <a:rPr kumimoji="1" lang="en-US" altLang="zh-TW" dirty="0"/>
            </a:br>
            <a:r>
              <a:rPr lang="zh-TW" altLang="zh-TW" sz="1200" kern="100" dirty="0">
                <a:effectLst/>
                <a:latin typeface="Times New Roman" panose="02020603050405020304" pitchFamily="18" charset="0"/>
                <a:ea typeface="新細明體" panose="02020500000000000000" pitchFamily="18" charset="-120"/>
              </a:rPr>
              <a:t>臺灣在東亞航線上具有地理優勢，故成為兵家必爭之地</a:t>
            </a:r>
            <a:br>
              <a:rPr kumimoji="1" lang="en-US" altLang="zh-TW" dirty="0"/>
            </a:br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D160DA-60CA-044C-BC25-6CD06E436EAE}" type="slidenum">
              <a:rPr kumimoji="1" lang="zh-TW" altLang="en-US" smtClean="0"/>
              <a:t>15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0628104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742950" lvl="1" indent="-285750" algn="l">
              <a:buFont typeface="+mj-lt"/>
              <a:buAutoNum type="arabicPeriod"/>
            </a:pPr>
            <a:r>
              <a:rPr lang="zh-TW" altLang="en-US" b="0" i="0" dirty="0">
                <a:solidFill>
                  <a:srgbClr val="374151"/>
                </a:solidFill>
                <a:effectLst/>
                <a:latin typeface="Söhne"/>
              </a:rPr>
              <a:t>重要貿易港口：安平港是荷蘭東印度公司在台灣的重要據點之一，成為東亞與歐洲之間的貿易樞紐。</a:t>
            </a:r>
          </a:p>
          <a:p>
            <a:pPr marL="742950" lvl="1" indent="-285750" algn="l">
              <a:buFont typeface="+mj-lt"/>
              <a:buAutoNum type="arabicPeriod"/>
            </a:pPr>
            <a:r>
              <a:rPr lang="zh-TW" altLang="en-US" b="0" i="0" dirty="0">
                <a:solidFill>
                  <a:srgbClr val="374151"/>
                </a:solidFill>
                <a:effectLst/>
                <a:latin typeface="Söhne"/>
              </a:rPr>
              <a:t>殖民據點：荷蘭人於</a:t>
            </a:r>
            <a:r>
              <a:rPr lang="en-US" altLang="zh-TW" b="0" i="0" dirty="0">
                <a:solidFill>
                  <a:srgbClr val="374151"/>
                </a:solidFill>
                <a:effectLst/>
                <a:latin typeface="Söhne"/>
              </a:rPr>
              <a:t>1624</a:t>
            </a:r>
            <a:r>
              <a:rPr lang="zh-TW" altLang="en-US" b="0" i="0" dirty="0">
                <a:solidFill>
                  <a:srgbClr val="374151"/>
                </a:solidFill>
                <a:effectLst/>
                <a:latin typeface="Söhne"/>
              </a:rPr>
              <a:t>年在安平建立了臺灣第一個歐洲殖民地「熱蘭遮城」，並以此作為對東亞貿易的基地。</a:t>
            </a:r>
          </a:p>
          <a:p>
            <a:pPr marL="742950" lvl="1" indent="-285750" algn="l">
              <a:buFont typeface="+mj-lt"/>
              <a:buAutoNum type="arabicPeriod"/>
            </a:pPr>
            <a:r>
              <a:rPr lang="zh-TW" altLang="en-US" b="0" i="0" dirty="0">
                <a:solidFill>
                  <a:srgbClr val="374151"/>
                </a:solidFill>
                <a:effectLst/>
                <a:latin typeface="Söhne"/>
              </a:rPr>
              <a:t>文化交流：安平成為了東西方文化交流的地方，不僅荷蘭文化影響臺灣，也為臺灣傳統文化帶來了外來影響。</a:t>
            </a:r>
          </a:p>
          <a:p>
            <a:br>
              <a:rPr kumimoji="1" lang="en-US" altLang="zh-TW" dirty="0"/>
            </a:br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D160DA-60CA-044C-BC25-6CD06E436EAE}" type="slidenum">
              <a:rPr kumimoji="1" lang="zh-TW" altLang="en-US" smtClean="0"/>
              <a:t>16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2827130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簡單了解荷蘭時期大員進出口貿易以及出土文物特徵後，請同學們回到現代想一想，你覺得目前在你生活中，有哪些東西受到其他國家的影響呢？</a:t>
            </a:r>
            <a:br>
              <a:rPr lang="en-US" altLang="zh-TW" dirty="0"/>
            </a:br>
            <a:r>
              <a:rPr lang="zh-TW" altLang="en-US" dirty="0"/>
              <a:t>延續前一個進出口貿易活動所扮演的國家來分組討論，日本、中國、歐美對台灣的影響有哪些</a:t>
            </a:r>
            <a:r>
              <a:rPr lang="en-US" altLang="zh-TW" dirty="0"/>
              <a:t>?</a:t>
            </a:r>
            <a:br>
              <a:rPr lang="en-US" altLang="zh-TW" dirty="0"/>
            </a:br>
            <a:r>
              <a:rPr lang="zh-TW" altLang="en-US" dirty="0"/>
              <a:t>語言、生活型態、用品、穿著等等</a:t>
            </a:r>
            <a:r>
              <a:rPr lang="en-US" altLang="zh-TW" dirty="0"/>
              <a:t>…</a:t>
            </a:r>
          </a:p>
          <a:p>
            <a:endParaRPr lang="en-US" altLang="zh-TW" dirty="0"/>
          </a:p>
          <a:p>
            <a:r>
              <a:rPr lang="en-US" altLang="zh-TW" dirty="0"/>
              <a:t>@</a:t>
            </a:r>
            <a:r>
              <a:rPr lang="zh-TW" altLang="en-US" dirty="0"/>
              <a:t>這邊幾張</a:t>
            </a:r>
            <a:r>
              <a:rPr lang="en-US" altLang="zh-TW" dirty="0"/>
              <a:t>ppt</a:t>
            </a:r>
            <a:r>
              <a:rPr lang="zh-TW" altLang="en-US" dirty="0"/>
              <a:t>的目標是過渡到西拉雅，「荷蘭來到台灣後，給當時的西拉雅族帶來很大的衝擊」。</a:t>
            </a:r>
          </a:p>
          <a:p>
            <a:r>
              <a:rPr lang="en-US" altLang="zh-TW" dirty="0"/>
              <a:t>@</a:t>
            </a:r>
            <a:r>
              <a:rPr lang="zh-TW" altLang="en-US" dirty="0"/>
              <a:t>日本、中國、歐美對台灣的影響要預先有答案，如能以食衣住行育樂各備一個答案更佳。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D160DA-60CA-044C-BC25-6CD06E436EAE}" type="slidenum">
              <a:rPr kumimoji="1" lang="zh-TW" altLang="en-US" smtClean="0"/>
              <a:t>17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1196080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D160DA-60CA-044C-BC25-6CD06E436EAE}" type="slidenum">
              <a:rPr kumimoji="1" lang="zh-TW" altLang="en-US" smtClean="0"/>
              <a:t>18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42080040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TW" altLang="zh-TW" sz="12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D160DA-60CA-044C-BC25-6CD06E436EAE}" type="slidenum">
              <a:rPr kumimoji="1" lang="zh-TW" altLang="en-US" smtClean="0"/>
              <a:t>19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5435403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Font typeface="+mj-lt"/>
              <a:buAutoNum type="arabicPeriod"/>
            </a:pPr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D160DA-60CA-044C-BC25-6CD06E436EAE}" type="slidenum">
              <a:rPr kumimoji="1" lang="zh-TW" altLang="en-US" smtClean="0"/>
              <a:t>20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0192224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TW" dirty="0"/>
              <a:t>@</a:t>
            </a:r>
            <a:r>
              <a:rPr kumimoji="1" lang="zh-TW" altLang="en-US" dirty="0"/>
              <a:t>這個很難認出來是鍋子，可以特別強調一下最左邊那塊是有弧度的</a:t>
            </a:r>
            <a:endParaRPr kumimoji="1" lang="en-US" altLang="zh-TW" dirty="0"/>
          </a:p>
          <a:p>
            <a:r>
              <a:rPr kumimoji="1" lang="en-US" altLang="zh-TW" dirty="0"/>
              <a:t>@</a:t>
            </a:r>
            <a:r>
              <a:rPr kumimoji="1" lang="zh-TW" altLang="en-US" dirty="0"/>
              <a:t>鐵鍋好用的原因是因為導熱均勻，可以把食物用更快的速度煮熟，用過就回不去了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D160DA-60CA-044C-BC25-6CD06E436EAE}" type="slidenum">
              <a:rPr kumimoji="1" lang="zh-TW" altLang="en-US" smtClean="0"/>
              <a:t>21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2382166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@</a:t>
            </a:r>
            <a:r>
              <a:rPr lang="zh-TW" altLang="en-US" dirty="0"/>
              <a:t>這裡主要是說明西拉雅人從不穿衣服到穿衣服的影響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D160DA-60CA-044C-BC25-6CD06E436EAE}" type="slidenum">
              <a:rPr kumimoji="1" lang="zh-TW" altLang="en-US" smtClean="0"/>
              <a:t>22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52860176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D160DA-60CA-044C-BC25-6CD06E436EAE}" type="slidenum">
              <a:rPr kumimoji="1" lang="zh-TW" altLang="en-US" smtClean="0"/>
              <a:t>24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1631840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zh-TW" sz="1800" kern="0" dirty="0">
                <a:effectLst/>
                <a:latin typeface="AppleSystemUIFont"/>
                <a:ea typeface="新細明體" panose="02020500000000000000" pitchFamily="18" charset="-120"/>
                <a:cs typeface="AppleSystemUIFont"/>
              </a:rPr>
              <a:t>透過考古發掘到的東西</a:t>
            </a:r>
            <a:r>
              <a:rPr lang="zh-TW" altLang="zh-TW" sz="1800" kern="0" dirty="0">
                <a:effectLst/>
                <a:latin typeface="Calibri" panose="020F0502020204030204" pitchFamily="34" charset="0"/>
                <a:ea typeface="AppleSystemUIFont"/>
                <a:cs typeface="AppleSystemUIFont"/>
              </a:rPr>
              <a:t> </a:t>
            </a:r>
            <a:r>
              <a:rPr lang="zh-TW" altLang="zh-TW" sz="1800" kern="0" dirty="0">
                <a:effectLst/>
                <a:latin typeface="AppleSystemUIFont"/>
                <a:ea typeface="新細明體" panose="02020500000000000000" pitchFamily="18" charset="-120"/>
                <a:cs typeface="AppleSystemUIFont"/>
              </a:rPr>
              <a:t>是強而有力的證明</a:t>
            </a:r>
            <a:r>
              <a:rPr lang="zh-TW" altLang="zh-TW" sz="1800" kern="0" dirty="0">
                <a:effectLst/>
                <a:latin typeface="Calibri" panose="020F0502020204030204" pitchFamily="34" charset="0"/>
                <a:ea typeface="AppleExternalUIFontTraditionalC"/>
                <a:cs typeface="Times New Roman" panose="02020603050405020304" pitchFamily="18" charset="0"/>
              </a:rPr>
              <a:t>可以去推導</a:t>
            </a:r>
            <a:r>
              <a:rPr lang="zh-TW" altLang="zh-TW" sz="1800" kern="0" dirty="0">
                <a:effectLst/>
                <a:latin typeface="Calibri" panose="020F0502020204030204" pitchFamily="34" charset="0"/>
                <a:ea typeface="AppleSystemUIFont"/>
                <a:cs typeface="AppleSystemUIFont"/>
              </a:rPr>
              <a:t> </a:t>
            </a:r>
            <a:r>
              <a:rPr lang="zh-TW" altLang="zh-TW" sz="1800" kern="0" dirty="0">
                <a:effectLst/>
                <a:latin typeface="Calibri" panose="020F0502020204030204" pitchFamily="34" charset="0"/>
                <a:ea typeface="AppleExternalUIFontTraditionalC"/>
                <a:cs typeface="Times New Roman" panose="02020603050405020304" pitchFamily="18" charset="0"/>
              </a:rPr>
              <a:t>先人的文化、生活用品包含祭祀等器具的使用方式。</a:t>
            </a:r>
            <a:br>
              <a:rPr lang="en-US" altLang="zh-TW" sz="1800" kern="0" dirty="0">
                <a:effectLst/>
                <a:latin typeface="Calibri" panose="020F0502020204030204" pitchFamily="34" charset="0"/>
                <a:ea typeface="AppleExternalUIFontTraditionalC"/>
                <a:cs typeface="Times New Roman" panose="02020603050405020304" pitchFamily="18" charset="0"/>
              </a:rPr>
            </a:br>
            <a:r>
              <a:rPr lang="zh-TW" altLang="zh-TW" sz="1800" kern="100" dirty="0"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骨製的骰子用途？博弈？</a:t>
            </a:r>
            <a:br>
              <a:rPr lang="en-US" altLang="zh-TW" sz="1800" kern="100" dirty="0"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</a:br>
            <a:r>
              <a:rPr lang="zh-TW" altLang="zh-TW" sz="1800" kern="100" dirty="0"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西拉雅族？在紀錄上無</a:t>
            </a:r>
            <a:r>
              <a:rPr lang="zh-TW" altLang="en-US" sz="1800" kern="100" dirty="0"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，</a:t>
            </a:r>
            <a:r>
              <a:rPr lang="zh-TW" altLang="zh-TW" sz="1800" dirty="0"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稀有性</a:t>
            </a:r>
            <a:r>
              <a:rPr lang="zh-TW" altLang="zh-TW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zh-TW" altLang="zh-TW" sz="1800" dirty="0"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自製程度</a:t>
            </a:r>
            <a:r>
              <a:rPr lang="zh-TW" altLang="zh-TW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zh-TW" altLang="zh-TW" sz="1800" dirty="0"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及大小</a:t>
            </a:r>
            <a:r>
              <a:rPr lang="zh-TW" altLang="zh-TW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zh-TW" altLang="zh-TW" sz="1800" dirty="0"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都與目前不同</a:t>
            </a:r>
            <a:r>
              <a:rPr lang="zh-TW" altLang="zh-TW" sz="2800" dirty="0">
                <a:effectLst/>
              </a:rPr>
              <a:t> </a:t>
            </a:r>
            <a:endParaRPr lang="zh-TW" altLang="zh-TW" sz="18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r>
              <a:rPr kumimoji="1" lang="zh-TW" altLang="en-US" dirty="0"/>
              <a:t>原本自己的文化。還是受外來引響。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D160DA-60CA-044C-BC25-6CD06E436EAE}" type="slidenum">
              <a:rPr kumimoji="1" lang="zh-TW" altLang="en-US" smtClean="0"/>
              <a:t>25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7022086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TW" altLang="en-US" dirty="0"/>
              <a:t>說到貿易同學們會想到什麼？</a:t>
            </a:r>
            <a:br>
              <a:rPr kumimoji="1" lang="en-US" altLang="zh-TW" dirty="0"/>
            </a:br>
            <a:r>
              <a:rPr kumimoji="1" lang="zh-TW" altLang="en-US" dirty="0"/>
              <a:t>買東西、賣東西</a:t>
            </a:r>
            <a:br>
              <a:rPr kumimoji="1" lang="en-US" altLang="zh-TW" dirty="0"/>
            </a:br>
            <a:r>
              <a:rPr kumimoji="1" lang="zh-TW" altLang="en-US" dirty="0"/>
              <a:t>通常什麼東西需要用進口的？（你想得到別人的東西？）</a:t>
            </a:r>
            <a:br>
              <a:rPr kumimoji="1" lang="en-US" altLang="zh-TW" dirty="0"/>
            </a:br>
            <a:r>
              <a:rPr kumimoji="1" lang="zh-TW" altLang="en-US" dirty="0"/>
              <a:t>其他國家想得到我們的什麼？？（別人想要，我們剛好很多的東西）</a:t>
            </a:r>
            <a:endParaRPr kumimoji="1"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D160DA-60CA-044C-BC25-6CD06E436EAE}" type="slidenum">
              <a:rPr kumimoji="1" lang="zh-TW" altLang="en-US" smtClean="0"/>
              <a:t>2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33413327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sz="1200" dirty="0">
                <a:effectLst/>
                <a:latin typeface="標楷體" panose="02010601000101010101" pitchFamily="2" charset="-120"/>
                <a:ea typeface="標楷體" panose="02010601000101010101" pitchFamily="2" charset="-120"/>
              </a:rPr>
              <a:t>西拉雅族人共作的考古發掘，地層中出土了數顆青銅鈴鐺，族人表示 青銅鈴一般用來作為傳統服飾上的裝飾物及配件，過往亦曾在南科的考古 發掘中出土。青銅鈴鐺的出土，不只有助於西拉雅傳統服飾的研究和文化 復振，更因為臺灣本地不出產青銅，成為過往西拉雅族祖先與外來者進行 貿易交換的實際證據。 </a:t>
            </a:r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D160DA-60CA-044C-BC25-6CD06E436EAE}" type="slidenum">
              <a:rPr kumimoji="1" lang="zh-TW" altLang="en-US" smtClean="0"/>
              <a:t>26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73393181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b="0" i="0" dirty="0">
                <a:solidFill>
                  <a:srgbClr val="2A2A2A"/>
                </a:solidFill>
                <a:effectLst/>
                <a:latin typeface="Noto Serif TC"/>
              </a:rPr>
              <a:t>彩色裝飾品見證臺灣與世界的交流</a:t>
            </a:r>
            <a:br>
              <a:rPr lang="en-US" altLang="zh-TW" b="0" i="0" dirty="0">
                <a:solidFill>
                  <a:srgbClr val="2A2A2A"/>
                </a:solidFill>
                <a:effectLst/>
                <a:latin typeface="Noto Serif TC"/>
              </a:rPr>
            </a:br>
            <a:r>
              <a:rPr lang="zh-TW" altLang="en-US" dirty="0"/>
              <a:t>關鍵字： 玻璃珠、形式、物質性、美感偏好、象徵價值</a:t>
            </a:r>
            <a:endParaRPr lang="zh-TW" altLang="en-US" b="0" i="0" dirty="0">
              <a:solidFill>
                <a:srgbClr val="2A2A2A"/>
              </a:solidFill>
              <a:effectLst/>
              <a:latin typeface="Noto Serif TC"/>
            </a:endParaRPr>
          </a:p>
          <a:p>
            <a:r>
              <a:rPr lang="zh-TW" altLang="en-US" b="0" i="0" dirty="0">
                <a:solidFill>
                  <a:srgbClr val="2A2A2A"/>
                </a:solidFill>
                <a:effectLst/>
                <a:latin typeface="Noto Sans TC"/>
              </a:rPr>
              <a:t>臺灣不同遺址的玻璃珠顏色有別，例如有一款只有表面一層橘色的橘皮珠，</a:t>
            </a:r>
            <a:br>
              <a:rPr lang="en-US" altLang="zh-TW" b="0" i="0" dirty="0">
                <a:solidFill>
                  <a:srgbClr val="2A2A2A"/>
                </a:solidFill>
                <a:effectLst/>
                <a:latin typeface="Noto Sans TC"/>
              </a:rPr>
            </a:br>
            <a:r>
              <a:rPr lang="zh-TW" altLang="en-US" b="0" i="0" dirty="0">
                <a:solidFill>
                  <a:srgbClr val="2A2A2A"/>
                </a:solidFill>
                <a:effectLst/>
                <a:latin typeface="Noto Sans TC"/>
              </a:rPr>
              <a:t>只流行於北部和東北部，或許就反映當時該地區人群對橘色珠珠的偏好。</a:t>
            </a:r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D160DA-60CA-044C-BC25-6CD06E436EAE}" type="slidenum">
              <a:rPr kumimoji="1" lang="zh-TW" altLang="en-US" smtClean="0"/>
              <a:t>27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83973103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b="0" i="0" dirty="0">
                <a:solidFill>
                  <a:srgbClr val="2A2A2A"/>
                </a:solidFill>
                <a:effectLst/>
                <a:latin typeface="Noto Sans TC"/>
              </a:rPr>
              <a:t>。</a:t>
            </a:r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D160DA-60CA-044C-BC25-6CD06E436EAE}" type="slidenum">
              <a:rPr kumimoji="1" lang="zh-TW" altLang="en-US" smtClean="0"/>
              <a:t>28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76298114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zh-TW" altLang="en-US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新港文書</a:t>
            </a:r>
            <a:r>
              <a:rPr lang="zh-TW" alt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（蕃語文書），又稱「</a:t>
            </a:r>
            <a:r>
              <a:rPr lang="zh-TW" altLang="en-US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新港文</a:t>
            </a:r>
            <a:r>
              <a:rPr lang="zh-TW" alt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」，由荷蘭人創造 ，當時為了與原住民溝通和傳教 ，</a:t>
            </a:r>
            <a:endParaRPr lang="en-US" altLang="zh-TW" b="0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zh-TW" alt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是現在</a:t>
            </a:r>
            <a:r>
              <a:rPr lang="zh-TW" altLang="en-US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3" tooltip="台南"/>
              </a:rPr>
              <a:t>台南</a:t>
            </a:r>
            <a:r>
              <a:rPr lang="zh-TW" alt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一帶</a:t>
            </a:r>
            <a:r>
              <a:rPr lang="zh-TW" altLang="en-US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4" tooltip="平埔族群"/>
              </a:rPr>
              <a:t>平埔原住民</a:t>
            </a:r>
            <a:r>
              <a:rPr lang="zh-TW" alt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所留傳下來的</a:t>
            </a:r>
            <a:r>
              <a:rPr lang="zh-TW" altLang="en-US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5" tooltip="土地"/>
              </a:rPr>
              <a:t>土地</a:t>
            </a:r>
            <a:r>
              <a:rPr lang="zh-TW" altLang="en-US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6" tooltip="租借"/>
              </a:rPr>
              <a:t>租借</a:t>
            </a:r>
            <a:r>
              <a:rPr lang="zh-TW" alt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、</a:t>
            </a:r>
            <a:r>
              <a:rPr lang="zh-TW" altLang="en-US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7" tooltip="買賣"/>
              </a:rPr>
              <a:t>買賣</a:t>
            </a:r>
            <a:r>
              <a:rPr lang="zh-TW" alt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與</a:t>
            </a:r>
            <a:r>
              <a:rPr lang="zh-TW" altLang="en-US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8" tooltip="借貸"/>
              </a:rPr>
              <a:t>借貸</a:t>
            </a:r>
            <a:r>
              <a:rPr lang="zh-TW" alt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等方面的</a:t>
            </a:r>
            <a:r>
              <a:rPr lang="zh-TW" altLang="en-US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9" tooltip="契約"/>
              </a:rPr>
              <a:t>契約</a:t>
            </a:r>
            <a:r>
              <a:rPr lang="zh-TW" alt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文書，</a:t>
            </a:r>
            <a:endParaRPr lang="en-US" altLang="zh-TW" b="0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zh-TW" alt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民間俗稱</a:t>
            </a:r>
            <a:r>
              <a:rPr lang="zh-TW" altLang="en-US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番仔契</a:t>
            </a:r>
            <a:r>
              <a:rPr lang="zh-TW" alt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（</a:t>
            </a:r>
            <a:r>
              <a:rPr lang="zh-TW" altLang="en-US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10" tooltip="臺灣話"/>
              </a:rPr>
              <a:t>臺灣話</a:t>
            </a:r>
            <a:r>
              <a:rPr lang="zh-TW" alt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：</a:t>
            </a:r>
            <a:r>
              <a:rPr lang="en-US" altLang="zh-TW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  <a:ea typeface="-apple-system"/>
              </a:rPr>
              <a:t>huan-á-khè</a:t>
            </a:r>
            <a:r>
              <a:rPr lang="zh-TW" alt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）。文書所使用的語言，</a:t>
            </a:r>
            <a:endParaRPr lang="en-US" altLang="zh-TW" b="0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zh-TW" alt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既有僅使用</a:t>
            </a:r>
            <a:r>
              <a:rPr lang="zh-TW" altLang="en-US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11" tooltip="羅馬字"/>
              </a:rPr>
              <a:t>羅馬字</a:t>
            </a:r>
            <a:r>
              <a:rPr lang="zh-TW" altLang="en-US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12" tooltip="拼音"/>
              </a:rPr>
              <a:t>拼音</a:t>
            </a:r>
            <a:r>
              <a:rPr lang="zh-TW" alt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書寫的單語（主要以</a:t>
            </a:r>
            <a:r>
              <a:rPr lang="zh-TW" altLang="en-US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13" tooltip="新港語"/>
              </a:rPr>
              <a:t>新港語</a:t>
            </a:r>
            <a:r>
              <a:rPr lang="zh-TW" alt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及</a:t>
            </a:r>
            <a:r>
              <a:rPr lang="zh-TW" altLang="en-US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14" tooltip="大武壠語"/>
              </a:rPr>
              <a:t>大武壠語</a:t>
            </a:r>
            <a:r>
              <a:rPr lang="zh-TW" alt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寫成，另有極少數</a:t>
            </a:r>
            <a:r>
              <a:rPr lang="zh-TW" altLang="en-US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15" tooltip="馬卡道語"/>
              </a:rPr>
              <a:t>馬卡道語</a:t>
            </a:r>
            <a:r>
              <a:rPr lang="zh-TW" alt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）</a:t>
            </a:r>
            <a:r>
              <a:rPr lang="en-US" altLang="zh-TW" b="0" i="0" u="none" strike="noStrike" baseline="30000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16"/>
              </a:rPr>
              <a:t>[1]</a:t>
            </a:r>
            <a:r>
              <a:rPr lang="en-US" altLang="zh-TW" b="0" i="0" u="none" strike="noStrike" baseline="30000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17"/>
              </a:rPr>
              <a:t>[2]</a:t>
            </a:r>
            <a:r>
              <a:rPr lang="zh-TW" alt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文書，</a:t>
            </a:r>
            <a:endParaRPr lang="en-US" altLang="zh-TW" b="0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zh-TW" alt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也有</a:t>
            </a:r>
            <a:r>
              <a:rPr lang="zh-TW" altLang="en-US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18" tooltip="漢語"/>
              </a:rPr>
              <a:t>漢語</a:t>
            </a:r>
            <a:r>
              <a:rPr lang="zh-TW" alt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與羅馬拼音字對照的雙語文書。現存的「新港文書」約有</a:t>
            </a:r>
            <a:r>
              <a:rPr lang="en-US" altLang="zh-TW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140</a:t>
            </a:r>
            <a:r>
              <a:rPr lang="zh-TW" alt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多件，是研究平埔族群文化以及台灣歷史的珍貴材料。</a:t>
            </a:r>
          </a:p>
          <a:p>
            <a:pPr algn="l"/>
            <a:r>
              <a:rPr lang="zh-TW" alt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不過，由於時代久遠的緣故，使得平埔族群語文失傳，現在能勉強解讀「新港文書」的學者，也不過寥寥數人而已</a:t>
            </a:r>
            <a:r>
              <a:rPr lang="en-US" altLang="zh-TW" b="0" i="0" u="none" strike="noStrike" baseline="30000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19"/>
              </a:rPr>
              <a:t>[3]</a:t>
            </a:r>
            <a:r>
              <a:rPr lang="zh-TW" alt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。</a:t>
            </a:r>
          </a:p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D160DA-60CA-044C-BC25-6CD06E436EAE}" type="slidenum">
              <a:rPr kumimoji="1" lang="zh-TW" altLang="en-US" smtClean="0"/>
              <a:t>29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80808524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zh-TW" sz="1800" dirty="0">
                <a:solidFill>
                  <a:srgbClr val="000000"/>
                </a:solidFill>
                <a:effectLst/>
                <a:ea typeface="新細明體" panose="02020500000000000000" pitchFamily="18" charset="-120"/>
                <a:cs typeface="新細明體" panose="02020500000000000000" pitchFamily="18" charset="-120"/>
              </a:rPr>
              <a:t>延續前一個進出口</a:t>
            </a:r>
            <a:r>
              <a:rPr lang="zh-TW" altLang="zh-TW" sz="1800">
                <a:solidFill>
                  <a:srgbClr val="000000"/>
                </a:solidFill>
                <a:effectLst/>
                <a:ea typeface="新細明體" panose="02020500000000000000" pitchFamily="18" charset="-120"/>
                <a:cs typeface="新細明體" panose="02020500000000000000" pitchFamily="18" charset="-120"/>
              </a:rPr>
              <a:t>貿易活動</a:t>
            </a:r>
            <a:r>
              <a:rPr lang="zh-TW" altLang="en-US" sz="1800">
                <a:solidFill>
                  <a:srgbClr val="000000"/>
                </a:solidFill>
                <a:effectLst/>
                <a:ea typeface="新細明體" panose="02020500000000000000" pitchFamily="18" charset="-120"/>
                <a:cs typeface="新細明體" panose="02020500000000000000" pitchFamily="18" charset="-120"/>
              </a:rPr>
              <a:t>的概念</a:t>
            </a:r>
            <a:r>
              <a:rPr lang="zh-TW" altLang="zh-TW" sz="1800">
                <a:solidFill>
                  <a:srgbClr val="000000"/>
                </a:solidFill>
                <a:effectLst/>
                <a:ea typeface="新細明體" panose="02020500000000000000" pitchFamily="18" charset="-120"/>
                <a:cs typeface="新細明體" panose="02020500000000000000" pitchFamily="18" charset="-120"/>
              </a:rPr>
              <a:t>討論</a:t>
            </a:r>
            <a:r>
              <a:rPr lang="zh-TW" altLang="zh-TW" sz="1800" dirty="0">
                <a:solidFill>
                  <a:srgbClr val="000000"/>
                </a:solidFill>
                <a:effectLst/>
                <a:ea typeface="新細明體" panose="02020500000000000000" pitchFamily="18" charset="-120"/>
                <a:cs typeface="新細明體" panose="02020500000000000000" pitchFamily="18" charset="-120"/>
              </a:rPr>
              <a:t>，日本、中國、歐美對台灣的影響有哪些</a:t>
            </a:r>
            <a:r>
              <a:rPr lang="en-US" altLang="zh-TW" sz="1800" dirty="0">
                <a:solidFill>
                  <a:srgbClr val="000000"/>
                </a:solidFill>
                <a:effectLst/>
                <a:ea typeface="新細明體" panose="02020500000000000000" pitchFamily="18" charset="-120"/>
                <a:cs typeface="新細明體" panose="02020500000000000000" pitchFamily="18" charset="-120"/>
              </a:rPr>
              <a:t>?</a:t>
            </a:r>
            <a:r>
              <a:rPr lang="zh-TW" altLang="zh-TW" sz="1800" dirty="0">
                <a:solidFill>
                  <a:srgbClr val="000000"/>
                </a:solidFill>
                <a:effectLst/>
                <a:ea typeface="新細明體" panose="02020500000000000000" pitchFamily="18" charset="-120"/>
                <a:cs typeface="新細明體" panose="02020500000000000000" pitchFamily="18" charset="-120"/>
              </a:rPr>
              <a:t>語言、生活型態、用品、穿著等</a:t>
            </a:r>
            <a:r>
              <a:rPr lang="zh-TW" altLang="zh-TW" dirty="0">
                <a:effectLst/>
              </a:rPr>
              <a:t> </a:t>
            </a:r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D160DA-60CA-044C-BC25-6CD06E436EAE}" type="slidenum">
              <a:rPr kumimoji="1" lang="zh-TW" altLang="en-US" smtClean="0"/>
              <a:t>30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6553035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D160DA-60CA-044C-BC25-6CD06E436EAE}" type="slidenum">
              <a:rPr kumimoji="1" lang="zh-TW" altLang="en-US" smtClean="0"/>
              <a:t>5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6366236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D160DA-60CA-044C-BC25-6CD06E436EAE}" type="slidenum">
              <a:rPr kumimoji="1" lang="zh-TW" altLang="en-US" smtClean="0"/>
              <a:t>8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4991545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D160DA-60CA-044C-BC25-6CD06E436EAE}" type="slidenum">
              <a:rPr kumimoji="1" lang="zh-TW" altLang="en-US" smtClean="0"/>
              <a:t>9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4995743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TW" altLang="en-US" dirty="0"/>
              <a:t>發下學習單填寫並徵求願意分享的同學。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D160DA-60CA-044C-BC25-6CD06E436EAE}" type="slidenum">
              <a:rPr kumimoji="1" lang="zh-TW" altLang="en-US" smtClean="0"/>
              <a:t>10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3414616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D160DA-60CA-044C-BC25-6CD06E436EAE}" type="slidenum">
              <a:rPr kumimoji="1" lang="zh-TW" altLang="en-US" smtClean="0"/>
              <a:t>12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4768453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dirty="0"/>
              <a:t>發下海報紙及色筆，供各班討論書寫並派代表上台分享。</a:t>
            </a:r>
          </a:p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D160DA-60CA-044C-BC25-6CD06E436EAE}" type="slidenum">
              <a:rPr kumimoji="1" lang="zh-TW" altLang="en-US" smtClean="0"/>
              <a:t>13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9864377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TW" dirty="0">
                <a:solidFill>
                  <a:srgbClr val="FF0000"/>
                </a:solidFill>
              </a:rPr>
              <a:t>@</a:t>
            </a:r>
            <a:r>
              <a:rPr kumimoji="1" lang="zh-TW" altLang="en-US" dirty="0">
                <a:solidFill>
                  <a:srgbClr val="FF0000"/>
                </a:solidFill>
              </a:rPr>
              <a:t>應加入陸路貿易中斷的背景納入，把全球歷史是動態影響的觀念帶給學生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D160DA-60CA-044C-BC25-6CD06E436EAE}" type="slidenum">
              <a:rPr kumimoji="1" lang="zh-TW" altLang="en-US" smtClean="0"/>
              <a:t>14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8318115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20834" y="4282762"/>
            <a:ext cx="10222992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5000"/>
              </a:lnSpc>
              <a:defRPr sz="7200" b="1" cap="none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000" b="1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7/29/24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 b="1"/>
            </a:lvl1pPr>
          </a:lstStyle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54178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9C37B-1D36-470B-8223-D6C91242EC14}" type="datetimeFigureOut">
              <a:rPr lang="en-US" smtClean="0"/>
              <a:t>7/29/24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51539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6F52A-A82B-47A2-A83A-8C4C91F2D59F}" type="datetimeFigureOut">
              <a:rPr lang="en-US" smtClean="0"/>
              <a:t>7/29/24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71136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0A7B3-6521-4DCA-87E5-044747A908C1}" type="datetimeFigureOut">
              <a:rPr lang="en-US" smtClean="0"/>
              <a:t>7/29/24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34284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5000"/>
              </a:lnSpc>
              <a:defRPr sz="7200" b="1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 b="1">
                <a:solidFill>
                  <a:schemeClr val="accent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1160EA64-D806-43AC-9DF2-F8C432F32B4C}" type="datetimeFigureOut">
              <a:rPr lang="en-US" smtClean="0"/>
              <a:t>7/29/24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0073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34690-1557-4C89-A502-4959FE7FAD70}" type="datetimeFigureOut">
              <a:rPr lang="en-US" smtClean="0"/>
              <a:t>7/29/24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48433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7/29/24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1337920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37C31-9E7A-4F99-8774-A0E530DE1A42}" type="datetimeFigureOut">
              <a:rPr lang="en-US" smtClean="0"/>
              <a:t>7/29/24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4265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8504F-A551-4DE0-9316-4DCD1D8CC752}" type="datetimeFigureOut">
              <a:rPr lang="en-US" smtClean="0"/>
              <a:t>7/29/24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98476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2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E4249-C0D0-4B06-8692-E8BB871AF643}" type="datetimeFigureOut">
              <a:rPr lang="en-US" smtClean="0"/>
              <a:t>7/29/24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8512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2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fld id="{042B0DB6-F5C7-45FB-8CF3-31B45F9C2DAC}" type="datetimeFigureOut">
              <a:rPr lang="en-US" smtClean="0"/>
              <a:t>7/29/24</a:t>
            </a:fld>
            <a:endParaRPr lang="en-US" dirty="0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18861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1160EA64-D806-43AC-9DF2-F8C432F32B4C}" type="datetimeFigureOut">
              <a:rPr lang="en-US" smtClean="0"/>
              <a:t>7/29/24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5208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1" kern="1200" cap="none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2"/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ktLMfM_5UOc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png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hanlin.com.tw/app/keyword/%E5%9C%8B%E4%B8%AD/%E6%AD%B7%E5%8F%B2/%E8%A5%BF%E6%8B%89%E9%9B%85%E6%97%8F.html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5" Type="http://schemas.openxmlformats.org/officeDocument/2006/relationships/hyperlink" Target="https://www.ehanlin.com.tw/app/keyword/%E5%9C%8B%E4%B8%AD/%E6%AD%B7%E5%8F%B2/%E5%8E%9F%E4%BD%8F%E6%B0%91.html" TargetMode="External"/><Relationship Id="rId4" Type="http://schemas.openxmlformats.org/officeDocument/2006/relationships/hyperlink" Target="https://www.ehanlin.com.tw/app/keyword/%E5%9C%8B%E4%B8%AD/%E6%AD%B7%E5%8F%B2/%E7%BE%85%E9%A6%AC.html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4" Type="http://schemas.openxmlformats.org/officeDocument/2006/relationships/image" Target="../media/image31.sv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3D55265-9771-DAE9-6A2F-BA6E25DBF9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11140440" cy="3035808"/>
          </a:xfrm>
        </p:spPr>
        <p:txBody>
          <a:bodyPr/>
          <a:lstStyle/>
          <a:p>
            <a:r>
              <a:rPr lang="zh-TW" altLang="zh-TW" sz="5400" kern="100" dirty="0">
                <a:solidFill>
                  <a:srgbClr val="000000"/>
                </a:solidFill>
                <a:effectLst/>
                <a:latin typeface="Yuanti SC" panose="02010600040101010101" pitchFamily="2" charset="-122"/>
                <a:ea typeface="Yuanti SC" panose="02010600040101010101" pitchFamily="2" charset="-122"/>
                <a:cs typeface="新細明體" panose="02020500000000000000" pitchFamily="18" charset="-120"/>
              </a:rPr>
              <a:t>石門國小教育推廣</a:t>
            </a:r>
            <a:br>
              <a:rPr lang="en-US" altLang="zh-TW" sz="5400" kern="100" dirty="0">
                <a:solidFill>
                  <a:srgbClr val="000000"/>
                </a:solidFill>
                <a:effectLst/>
                <a:latin typeface="Yuanti SC" panose="02010600040101010101" pitchFamily="2" charset="-122"/>
                <a:ea typeface="Yuanti SC" panose="02010600040101010101" pitchFamily="2" charset="-122"/>
                <a:cs typeface="新細明體" panose="02020500000000000000" pitchFamily="18" charset="-120"/>
              </a:rPr>
            </a:br>
            <a:r>
              <a:rPr lang="zh-TW" altLang="en-US" sz="5400" kern="100" dirty="0">
                <a:solidFill>
                  <a:srgbClr val="000000"/>
                </a:solidFill>
                <a:effectLst/>
                <a:latin typeface="Yuanti SC" panose="02010600040101010101" pitchFamily="2" charset="-122"/>
                <a:ea typeface="Yuanti SC" panose="02010600040101010101" pitchFamily="2" charset="-122"/>
                <a:cs typeface="新細明體" panose="02020500000000000000" pitchFamily="18" charset="-120"/>
              </a:rPr>
              <a:t>                         六</a:t>
            </a:r>
            <a:r>
              <a:rPr lang="zh-TW" altLang="zh-TW" sz="5400" kern="100" dirty="0">
                <a:solidFill>
                  <a:srgbClr val="000000"/>
                </a:solidFill>
                <a:effectLst/>
                <a:latin typeface="Yuanti SC" panose="02010600040101010101" pitchFamily="2" charset="-122"/>
                <a:ea typeface="Yuanti SC" panose="02010600040101010101" pitchFamily="2" charset="-122"/>
                <a:cs typeface="新細明體" panose="02020500000000000000" pitchFamily="18" charset="-120"/>
              </a:rPr>
              <a:t>年級課程</a:t>
            </a:r>
            <a:br>
              <a:rPr lang="en-US" altLang="zh-TW" sz="5400" kern="100" dirty="0">
                <a:solidFill>
                  <a:srgbClr val="000000"/>
                </a:solidFill>
                <a:effectLst/>
                <a:latin typeface="Yuanti SC" panose="02010600040101010101" pitchFamily="2" charset="-122"/>
                <a:ea typeface="Yuanti SC" panose="02010600040101010101" pitchFamily="2" charset="-122"/>
                <a:cs typeface="新細明體" panose="02020500000000000000" pitchFamily="18" charset="-120"/>
              </a:rPr>
            </a:br>
            <a:endParaRPr kumimoji="1" lang="zh-TW" altLang="en-US" sz="5400" dirty="0"/>
          </a:p>
        </p:txBody>
      </p:sp>
    </p:spTree>
    <p:extLst>
      <p:ext uri="{BB962C8B-B14F-4D97-AF65-F5344CB8AC3E}">
        <p14:creationId xmlns:p14="http://schemas.microsoft.com/office/powerpoint/2010/main" val="33558154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標題 1">
            <a:extLst>
              <a:ext uri="{FF2B5EF4-FFF2-40B4-BE49-F238E27FC236}">
                <a16:creationId xmlns:a16="http://schemas.microsoft.com/office/drawing/2014/main" id="{436E1F5D-DC73-B55F-9763-66AC77C9DBEE}"/>
              </a:ext>
            </a:extLst>
          </p:cNvPr>
          <p:cNvSpPr txBox="1">
            <a:spLocks/>
          </p:cNvSpPr>
          <p:nvPr/>
        </p:nvSpPr>
        <p:spPr>
          <a:xfrm>
            <a:off x="8376576" y="1104255"/>
            <a:ext cx="3944577" cy="232474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 cap="none" baseline="0">
                <a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zh-TW" altLang="en-US" kern="100" dirty="0">
                <a:latin typeface="Yuanti TC" panose="02010600040101010101" pitchFamily="2" charset="-120"/>
                <a:ea typeface="Yuanti TC" panose="02010600040101010101" pitchFamily="2" charset="-120"/>
              </a:rPr>
              <a:t>想一想  </a:t>
            </a:r>
            <a:endParaRPr lang="en-US" altLang="zh-TW" kern="100" dirty="0">
              <a:latin typeface="Yuanti TC" panose="02010600040101010101" pitchFamily="2" charset="-120"/>
              <a:ea typeface="Yuanti TC" panose="02010600040101010101" pitchFamily="2" charset="-120"/>
            </a:endParaRPr>
          </a:p>
          <a:p>
            <a:pPr>
              <a:lnSpc>
                <a:spcPct val="150000"/>
              </a:lnSpc>
            </a:pPr>
            <a:r>
              <a:rPr lang="zh-TW" altLang="en-US" kern="100" dirty="0">
                <a:latin typeface="Yuanti TC" panose="02010600040101010101" pitchFamily="2" charset="-120"/>
                <a:ea typeface="Yuanti TC" panose="02010600040101010101" pitchFamily="2" charset="-120"/>
              </a:rPr>
              <a:t>           說一說</a:t>
            </a:r>
            <a:endParaRPr kumimoji="1" lang="zh-TW" altLang="en-US" sz="19900" dirty="0">
              <a:latin typeface="Yuanti TC" panose="02010600040101010101" pitchFamily="2" charset="-120"/>
              <a:ea typeface="Yuanti TC" panose="02010600040101010101" pitchFamily="2" charset="-120"/>
            </a:endParaRPr>
          </a:p>
        </p:txBody>
      </p:sp>
      <p:sp>
        <p:nvSpPr>
          <p:cNvPr id="9" name="標題 1">
            <a:extLst>
              <a:ext uri="{FF2B5EF4-FFF2-40B4-BE49-F238E27FC236}">
                <a16:creationId xmlns:a16="http://schemas.microsoft.com/office/drawing/2014/main" id="{CA97DF26-F618-F3BE-7B0F-620CA6C24F20}"/>
              </a:ext>
            </a:extLst>
          </p:cNvPr>
          <p:cNvSpPr txBox="1">
            <a:spLocks/>
          </p:cNvSpPr>
          <p:nvPr/>
        </p:nvSpPr>
        <p:spPr>
          <a:xfrm>
            <a:off x="720415" y="2302516"/>
            <a:ext cx="8470081" cy="396552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 cap="none" baseline="0">
                <a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200000"/>
              </a:lnSpc>
            </a:pPr>
            <a:r>
              <a:rPr lang="zh-TW" altLang="zh-TW" sz="2800" b="0" dirty="0">
                <a:solidFill>
                  <a:srgbClr val="000000"/>
                </a:solidFill>
                <a:latin typeface="Yuanti TC" panose="02010600040101010101" pitchFamily="2" charset="-120"/>
                <a:ea typeface="Yuanti TC" panose="02010600040101010101" pitchFamily="2" charset="-120"/>
                <a:cs typeface="新細明體" panose="02020500000000000000" pitchFamily="18" charset="-120"/>
              </a:rPr>
              <a:t>在此遊戲中你扮演過哪些國家？</a:t>
            </a:r>
            <a:br>
              <a:rPr lang="zh-TW" altLang="zh-TW" sz="2800" b="0" dirty="0">
                <a:latin typeface="Yuanti TC" panose="02010600040101010101" pitchFamily="2" charset="-120"/>
                <a:ea typeface="Yuanti TC" panose="02010600040101010101" pitchFamily="2" charset="-120"/>
                <a:cs typeface="新細明體" panose="02020500000000000000" pitchFamily="18" charset="-120"/>
              </a:rPr>
            </a:br>
            <a:r>
              <a:rPr lang="zh-TW" altLang="zh-TW" sz="2800" b="0" dirty="0">
                <a:solidFill>
                  <a:srgbClr val="000000"/>
                </a:solidFill>
                <a:latin typeface="Yuanti TC" panose="02010600040101010101" pitchFamily="2" charset="-120"/>
                <a:ea typeface="Yuanti TC" panose="02010600040101010101" pitchFamily="2" charset="-120"/>
                <a:cs typeface="新細明體" panose="02020500000000000000" pitchFamily="18" charset="-120"/>
              </a:rPr>
              <a:t>當發生天災及政治事件時，你有什麼體會呢？</a:t>
            </a:r>
            <a:br>
              <a:rPr lang="zh-TW" altLang="zh-TW" sz="2800" b="0" dirty="0">
                <a:latin typeface="Yuanti TC" panose="02010600040101010101" pitchFamily="2" charset="-120"/>
                <a:ea typeface="Yuanti TC" panose="02010600040101010101" pitchFamily="2" charset="-120"/>
                <a:cs typeface="新細明體" panose="02020500000000000000" pitchFamily="18" charset="-120"/>
              </a:rPr>
            </a:br>
            <a:r>
              <a:rPr lang="zh-TW" altLang="zh-TW" sz="2800" b="0" dirty="0">
                <a:solidFill>
                  <a:srgbClr val="000000"/>
                </a:solidFill>
                <a:latin typeface="Yuanti TC" panose="02010600040101010101" pitchFamily="2" charset="-120"/>
                <a:ea typeface="Yuanti TC" panose="02010600040101010101" pitchFamily="2" charset="-120"/>
                <a:cs typeface="新細明體" panose="02020500000000000000" pitchFamily="18" charset="-120"/>
              </a:rPr>
              <a:t>請分享一件在遊戲中令你印象最深刻的事情。</a:t>
            </a:r>
            <a:br>
              <a:rPr lang="zh-TW" altLang="zh-TW" sz="2800" b="0" dirty="0">
                <a:latin typeface="Yuanti TC" panose="02010600040101010101" pitchFamily="2" charset="-120"/>
                <a:ea typeface="Yuanti TC" panose="02010600040101010101" pitchFamily="2" charset="-120"/>
                <a:cs typeface="新細明體" panose="02020500000000000000" pitchFamily="18" charset="-120"/>
              </a:rPr>
            </a:br>
            <a:br>
              <a:rPr lang="zh-TW" altLang="zh-TW" sz="2800" b="0" kern="100" dirty="0">
                <a:latin typeface="Times New Roman" panose="02020603050405020304" pitchFamily="18" charset="0"/>
                <a:ea typeface="新細明體" panose="02020500000000000000" pitchFamily="18" charset="-120"/>
              </a:rPr>
            </a:br>
            <a:endParaRPr lang="zh-TW" altLang="zh-TW" sz="2800" b="0" kern="100" dirty="0">
              <a:latin typeface="Times New Roman" panose="02020603050405020304" pitchFamily="18" charset="0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736144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F34E90F-B001-7A75-9625-E3B3D0460D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TW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9F2B0046-CAD2-ADD9-A509-EE6029FE01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2894" y="0"/>
            <a:ext cx="48462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1439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0B2E8C1-34F0-2C37-F7EA-2AEDA39D79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4943" y="1962332"/>
            <a:ext cx="4973855" cy="1737360"/>
          </a:xfrm>
        </p:spPr>
        <p:txBody>
          <a:bodyPr>
            <a:normAutofit/>
          </a:bodyPr>
          <a:lstStyle/>
          <a:p>
            <a:r>
              <a:rPr lang="en-US" altLang="zh-TW" sz="6000" dirty="0">
                <a:solidFill>
                  <a:srgbClr val="656464"/>
                </a:solidFill>
                <a:effectLst/>
                <a:latin typeface="Georgia" panose="02040502050405020303" pitchFamily="18" charset="0"/>
                <a:ea typeface="STHupo" panose="02010800040101010101" pitchFamily="2" charset="-122"/>
                <a:hlinkClick r:id="rId3"/>
              </a:rPr>
              <a:t> </a:t>
            </a:r>
            <a:r>
              <a:rPr lang="en-US" altLang="zh-TW" sz="6000" dirty="0" err="1">
                <a:solidFill>
                  <a:srgbClr val="656464"/>
                </a:solidFill>
                <a:effectLst/>
                <a:latin typeface="Georgia" panose="02040502050405020303" pitchFamily="18" charset="0"/>
                <a:ea typeface="STHupo" panose="02010800040101010101" pitchFamily="2" charset="-122"/>
                <a:hlinkClick r:id="rId3"/>
              </a:rPr>
              <a:t>formosa</a:t>
            </a:r>
            <a:r>
              <a:rPr lang="en-US" altLang="zh-TW" sz="6000" dirty="0">
                <a:solidFill>
                  <a:srgbClr val="656464"/>
                </a:solidFill>
                <a:effectLst/>
                <a:latin typeface="Georgia" panose="02040502050405020303" pitchFamily="18" charset="0"/>
                <a:ea typeface="STHupo" panose="02010800040101010101" pitchFamily="2" charset="-122"/>
                <a:hlinkClick r:id="rId3"/>
              </a:rPr>
              <a:t> </a:t>
            </a:r>
            <a:endParaRPr kumimoji="1" lang="zh-TW" altLang="en-US" sz="6000" dirty="0">
              <a:latin typeface="Georgia" panose="02040502050405020303" pitchFamily="18" charset="0"/>
              <a:ea typeface="STHupo" panose="02010800040101010101" pitchFamily="2" charset="-122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71E68A13-7DF2-1531-88E0-74141423D4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064" y="540876"/>
            <a:ext cx="7772400" cy="4580273"/>
          </a:xfrm>
          <a:prstGeom prst="rect">
            <a:avLst/>
          </a:prstGeom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FE68D06D-04FD-C158-63BE-56299DCF062A}"/>
              </a:ext>
            </a:extLst>
          </p:cNvPr>
          <p:cNvSpPr txBox="1"/>
          <p:nvPr/>
        </p:nvSpPr>
        <p:spPr>
          <a:xfrm>
            <a:off x="620128" y="5440946"/>
            <a:ext cx="715227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000" b="0" i="0" dirty="0">
                <a:solidFill>
                  <a:srgbClr val="404040"/>
                </a:solidFill>
                <a:effectLst/>
                <a:latin typeface="Verdana" panose="020B0604030504040204" pitchFamily="34" charset="0"/>
              </a:rPr>
              <a:t>大航海時代：又稱作地理大發現，是指歐洲一些國家的航海家和探險家在十五世紀</a:t>
            </a:r>
            <a:r>
              <a:rPr lang="en-US" altLang="zh-TW" sz="2000" b="0" i="0" dirty="0">
                <a:solidFill>
                  <a:srgbClr val="404040"/>
                </a:solidFill>
                <a:effectLst/>
                <a:latin typeface="Verdana" panose="020B0604030504040204" pitchFamily="34" charset="0"/>
              </a:rPr>
              <a:t>-</a:t>
            </a:r>
            <a:r>
              <a:rPr lang="zh-TW" altLang="en-US" sz="2000" b="0" i="0" dirty="0">
                <a:solidFill>
                  <a:srgbClr val="404040"/>
                </a:solidFill>
                <a:effectLst/>
                <a:latin typeface="Verdana" panose="020B0604030504040204" pitchFamily="34" charset="0"/>
              </a:rPr>
              <a:t>十七世紀為了另闢直達東方的新航路，探察當時歐洲人不曾到過的海域和陸地的一系列航海活動。</a:t>
            </a:r>
            <a:endParaRPr lang="zh-TW" altLang="en-US" sz="2000" dirty="0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4FF92E95-3386-4A96-7D6F-429275FFF2D5}"/>
              </a:ext>
            </a:extLst>
          </p:cNvPr>
          <p:cNvSpPr txBox="1"/>
          <p:nvPr/>
        </p:nvSpPr>
        <p:spPr>
          <a:xfrm>
            <a:off x="5682164" y="4197819"/>
            <a:ext cx="66294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zh-TW" altLang="en-US" b="1" i="0" dirty="0">
                <a:solidFill>
                  <a:srgbClr val="0F0F0F"/>
                </a:solidFill>
                <a:effectLst/>
                <a:highlight>
                  <a:srgbClr val="FFFF00"/>
                </a:highlight>
                <a:latin typeface="Roboto" panose="020F0502020204030204" pitchFamily="34" charset="0"/>
              </a:rPr>
              <a:t>影片</a:t>
            </a:r>
            <a:br>
              <a:rPr lang="en-US" altLang="zh-TW" b="1" i="0" dirty="0">
                <a:solidFill>
                  <a:srgbClr val="0F0F0F"/>
                </a:solidFill>
                <a:effectLst/>
                <a:highlight>
                  <a:srgbClr val="FFFF00"/>
                </a:highlight>
                <a:latin typeface="Roboto" panose="020F0502020204030204" pitchFamily="34" charset="0"/>
              </a:rPr>
            </a:br>
            <a:r>
              <a:rPr lang="zh-TW" altLang="en-US" b="1" i="0" dirty="0">
                <a:solidFill>
                  <a:srgbClr val="0F0F0F"/>
                </a:solidFill>
                <a:effectLst/>
                <a:highlight>
                  <a:srgbClr val="FFFF00"/>
                </a:highlight>
                <a:latin typeface="Roboto" panose="020F0502020204030204" pitchFamily="34" charset="0"/>
              </a:rPr>
              <a:t>ＴＡＩＷＡＮ ＢＡＲ</a:t>
            </a:r>
            <a:endParaRPr lang="en-US" altLang="zh-TW" b="1" i="0" dirty="0">
              <a:solidFill>
                <a:srgbClr val="0F0F0F"/>
              </a:solidFill>
              <a:effectLst/>
              <a:highlight>
                <a:srgbClr val="FFFF00"/>
              </a:highlight>
              <a:latin typeface="Roboto" panose="020F0502020204030204" pitchFamily="34" charset="0"/>
            </a:endParaRPr>
          </a:p>
          <a:p>
            <a:pPr algn="l"/>
            <a:r>
              <a:rPr lang="en-US" altLang="zh-TW" b="1" i="0" dirty="0">
                <a:solidFill>
                  <a:srgbClr val="0F0F0F"/>
                </a:solidFill>
                <a:effectLst/>
                <a:highlight>
                  <a:srgbClr val="FFFF00"/>
                </a:highlight>
                <a:latin typeface="Roboto" panose="020F0502020204030204" pitchFamily="34" charset="0"/>
              </a:rPr>
              <a:t>『</a:t>
            </a:r>
            <a:r>
              <a:rPr lang="zh-TW" altLang="en-US" b="1" i="0" dirty="0">
                <a:solidFill>
                  <a:srgbClr val="0F0F0F"/>
                </a:solidFill>
                <a:effectLst/>
                <a:highlight>
                  <a:srgbClr val="FFFF00"/>
                </a:highlight>
                <a:latin typeface="Roboto" panose="020F0502020204030204" pitchFamily="34" charset="0"/>
              </a:rPr>
              <a:t>等燈！征服者入侵？大航海時代的臺灣。</a:t>
            </a:r>
            <a:r>
              <a:rPr lang="en-US" altLang="zh-TW" b="1" i="0" dirty="0">
                <a:solidFill>
                  <a:srgbClr val="0F0F0F"/>
                </a:solidFill>
                <a:effectLst/>
                <a:highlight>
                  <a:srgbClr val="FFFF00"/>
                </a:highlight>
                <a:latin typeface="Roboto" panose="020F0502020204030204" pitchFamily="34" charset="0"/>
              </a:rPr>
              <a:t>』</a:t>
            </a:r>
            <a:r>
              <a:rPr lang="zh-TW" altLang="en-US" b="1" i="0" dirty="0">
                <a:solidFill>
                  <a:srgbClr val="0F0F0F"/>
                </a:solidFill>
                <a:effectLst/>
                <a:highlight>
                  <a:srgbClr val="FFFF00"/>
                </a:highlight>
                <a:latin typeface="Roboto" panose="020F0502020204030204" pitchFamily="34" charset="0"/>
              </a:rPr>
              <a:t>臺灣世界史 第</a:t>
            </a:r>
            <a:r>
              <a:rPr lang="en-US" altLang="zh-TW" b="1" i="0" dirty="0">
                <a:solidFill>
                  <a:srgbClr val="0F0F0F"/>
                </a:solidFill>
                <a:effectLst/>
                <a:highlight>
                  <a:srgbClr val="FFFF00"/>
                </a:highlight>
                <a:latin typeface="Roboto" panose="020F0502020204030204" pitchFamily="34" charset="0"/>
              </a:rPr>
              <a:t>1</a:t>
            </a:r>
            <a:r>
              <a:rPr lang="zh-TW" altLang="en-US" b="1" i="0" dirty="0">
                <a:solidFill>
                  <a:srgbClr val="0F0F0F"/>
                </a:solidFill>
                <a:effectLst/>
                <a:highlight>
                  <a:srgbClr val="FFFF00"/>
                </a:highlight>
                <a:latin typeface="Roboto" panose="020F0502020204030204" pitchFamily="34" charset="0"/>
              </a:rPr>
              <a:t>集</a:t>
            </a:r>
          </a:p>
        </p:txBody>
      </p:sp>
    </p:spTree>
    <p:extLst>
      <p:ext uri="{BB962C8B-B14F-4D97-AF65-F5344CB8AC3E}">
        <p14:creationId xmlns:p14="http://schemas.microsoft.com/office/powerpoint/2010/main" val="3420171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A80756F5-0DD4-CE76-440F-984402170519}"/>
              </a:ext>
            </a:extLst>
          </p:cNvPr>
          <p:cNvSpPr txBox="1"/>
          <p:nvPr/>
        </p:nvSpPr>
        <p:spPr>
          <a:xfrm>
            <a:off x="537882" y="1411204"/>
            <a:ext cx="11474824" cy="40355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ct val="250000"/>
              </a:lnSpc>
              <a:buFont typeface="Wingdings" pitchFamily="2" charset="2"/>
              <a:buChar char=""/>
            </a:pPr>
            <a:r>
              <a:rPr lang="zh-TW" altLang="zh-TW" sz="3600" dirty="0">
                <a:solidFill>
                  <a:srgbClr val="000000"/>
                </a:solidFill>
                <a:latin typeface="Yuanti TC" panose="02010600040101010101" pitchFamily="2" charset="-120"/>
                <a:ea typeface="Yuanti TC" panose="02010600040101010101" pitchFamily="2" charset="-120"/>
              </a:rPr>
              <a:t>為什麼會有大航海時代的出現？</a:t>
            </a:r>
          </a:p>
          <a:p>
            <a:pPr marL="342900" lvl="0" indent="-342900">
              <a:lnSpc>
                <a:spcPct val="250000"/>
              </a:lnSpc>
              <a:buFont typeface="Wingdings" pitchFamily="2" charset="2"/>
              <a:buChar char=""/>
            </a:pPr>
            <a:r>
              <a:rPr lang="zh-TW" altLang="zh-TW" sz="3600" dirty="0">
                <a:solidFill>
                  <a:srgbClr val="000000"/>
                </a:solidFill>
                <a:latin typeface="Yuanti TC" panose="02010600040101010101" pitchFamily="2" charset="-120"/>
                <a:ea typeface="Yuanti TC" panose="02010600040101010101" pitchFamily="2" charset="-120"/>
              </a:rPr>
              <a:t>說說看臺灣為什麼成為各方勢力競逐的據點</a:t>
            </a:r>
            <a:r>
              <a:rPr lang="en-US" altLang="zh-TW" sz="3600" dirty="0">
                <a:solidFill>
                  <a:srgbClr val="000000"/>
                </a:solidFill>
                <a:latin typeface="Yuanti TC" panose="02010600040101010101" pitchFamily="2" charset="-120"/>
                <a:ea typeface="Yuanti TC" panose="02010600040101010101" pitchFamily="2" charset="-120"/>
              </a:rPr>
              <a:t>?</a:t>
            </a:r>
            <a:endParaRPr lang="zh-TW" altLang="zh-TW" sz="3600" dirty="0">
              <a:solidFill>
                <a:srgbClr val="000000"/>
              </a:solidFill>
              <a:latin typeface="Yuanti TC" panose="02010600040101010101" pitchFamily="2" charset="-120"/>
              <a:ea typeface="Yuanti TC" panose="02010600040101010101" pitchFamily="2" charset="-120"/>
            </a:endParaRPr>
          </a:p>
          <a:p>
            <a:pPr marL="342900" lvl="0" indent="-342900">
              <a:lnSpc>
                <a:spcPct val="250000"/>
              </a:lnSpc>
              <a:buFont typeface="Wingdings" pitchFamily="2" charset="2"/>
              <a:buChar char=""/>
            </a:pPr>
            <a:r>
              <a:rPr lang="zh-TW" altLang="zh-TW" sz="3600" dirty="0">
                <a:solidFill>
                  <a:srgbClr val="000000"/>
                </a:solidFill>
                <a:latin typeface="Yuanti TC" panose="02010600040101010101" pitchFamily="2" charset="-120"/>
                <a:ea typeface="Yuanti TC" panose="02010600040101010101" pitchFamily="2" charset="-120"/>
              </a:rPr>
              <a:t>大航海時代中，安平有什麼樣的重要性或特殊角色？</a:t>
            </a:r>
          </a:p>
        </p:txBody>
      </p:sp>
    </p:spTree>
    <p:extLst>
      <p:ext uri="{BB962C8B-B14F-4D97-AF65-F5344CB8AC3E}">
        <p14:creationId xmlns:p14="http://schemas.microsoft.com/office/powerpoint/2010/main" val="130082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084BAF1-DA41-E1FF-E818-08CCC0E132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1260" y="5234780"/>
            <a:ext cx="9281160" cy="1877132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zh-TW" altLang="en-US" sz="3600" kern="100" dirty="0">
                <a:latin typeface="Yuanti TC" panose="02010600040101010101" pitchFamily="2" charset="-120"/>
                <a:ea typeface="Yuanti TC" panose="02010600040101010101" pitchFamily="2" charset="-120"/>
              </a:rPr>
              <a:t>一、</a:t>
            </a:r>
            <a:r>
              <a:rPr lang="zh-TW" altLang="zh-TW" sz="3600" kern="100" dirty="0">
                <a:latin typeface="Yuanti TC" panose="02010600040101010101" pitchFamily="2" charset="-120"/>
                <a:ea typeface="Yuanti TC" panose="02010600040101010101" pitchFamily="2" charset="-120"/>
              </a:rPr>
              <a:t>為什麼會有大航海時代的出現？</a:t>
            </a:r>
            <a:br>
              <a:rPr lang="zh-TW" altLang="zh-TW" sz="4000" kern="100" dirty="0">
                <a:latin typeface="Times New Roman" panose="02020603050405020304" pitchFamily="18" charset="0"/>
                <a:ea typeface="新細明體" panose="02020500000000000000" pitchFamily="18" charset="-120"/>
              </a:rPr>
            </a:br>
            <a:endParaRPr lang="zh-TW" altLang="zh-TW" sz="4000" kern="100" dirty="0">
              <a:latin typeface="Times New Roman" panose="02020603050405020304" pitchFamily="18" charset="0"/>
              <a:ea typeface="新細明體" panose="02020500000000000000" pitchFamily="18" charset="-120"/>
            </a:endParaRP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FB09D84E-6DDA-1CF2-1E14-F48FC7AD2C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63037" y="1130169"/>
            <a:ext cx="10465926" cy="3379837"/>
          </a:xfrm>
          <a:solidFill>
            <a:schemeClr val="bg1"/>
          </a:solidFill>
        </p:spPr>
        <p:txBody>
          <a:bodyPr>
            <a:normAutofit fontScale="92500"/>
          </a:bodyPr>
          <a:lstStyle/>
          <a:p>
            <a:pPr>
              <a:lnSpc>
                <a:spcPct val="170000"/>
              </a:lnSpc>
            </a:pPr>
            <a:r>
              <a:rPr lang="zh-TW" altLang="zh-TW" sz="2800" kern="100" dirty="0">
                <a:effectLst/>
                <a:latin typeface="Times New Roman" panose="02020603050405020304" pitchFamily="18" charset="0"/>
                <a:ea typeface="新細明體" panose="02020500000000000000" pitchFamily="18" charset="-120"/>
              </a:rPr>
              <a:t>歐洲人對於東南亞、中國、印度的香料、絲綢等貴重物品需求日增。於是</a:t>
            </a:r>
            <a:r>
              <a:rPr lang="zh-TW" altLang="en-US" sz="2800" kern="100" dirty="0">
                <a:effectLst/>
                <a:latin typeface="Times New Roman" panose="02020603050405020304" pitchFamily="18" charset="0"/>
                <a:ea typeface="新細明體" panose="02020500000000000000" pitchFamily="18" charset="-120"/>
              </a:rPr>
              <a:t>積極</a:t>
            </a:r>
            <a:r>
              <a:rPr lang="zh-TW" altLang="zh-TW" sz="2800" kern="100" dirty="0">
                <a:effectLst/>
                <a:latin typeface="Times New Roman" panose="02020603050405020304" pitchFamily="18" charset="0"/>
                <a:ea typeface="新細明體" panose="02020500000000000000" pitchFamily="18" charset="-120"/>
              </a:rPr>
              <a:t>尋找前往東方的道路。隨著造船技術的進步，及羅盤的廣泛使用，歐洲人開始致力於新航路的開闢。此時期歐洲人船隊積極向海外探索，同時發現許多原先未知的國家與地區，可被稱為 </a:t>
            </a:r>
            <a:r>
              <a:rPr lang="zh-TW" altLang="zh-TW" sz="2800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新細明體" panose="02020500000000000000" pitchFamily="18" charset="-120"/>
              </a:rPr>
              <a:t>「地理大發現」</a:t>
            </a:r>
            <a:r>
              <a:rPr lang="zh-TW" altLang="en-US" sz="2800" kern="100" dirty="0">
                <a:effectLst/>
                <a:latin typeface="Times New Roman" panose="02020603050405020304" pitchFamily="18" charset="0"/>
                <a:ea typeface="新細明體" panose="02020500000000000000" pitchFamily="18" charset="-120"/>
              </a:rPr>
              <a:t>以及</a:t>
            </a:r>
            <a:r>
              <a:rPr lang="zh-TW" altLang="zh-TW" sz="2800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新細明體" panose="02020500000000000000" pitchFamily="18" charset="-120"/>
              </a:rPr>
              <a:t>「大航海時代」</a:t>
            </a:r>
            <a:endParaRPr kumimoji="1" lang="zh-TW" alt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2041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084BAF1-DA41-E1FF-E818-08CCC0E132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159" y="5108832"/>
            <a:ext cx="10932403" cy="1067963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zh-TW" altLang="en-US" sz="3600" kern="100" dirty="0">
                <a:latin typeface="Yuanti TC" panose="02010600040101010101" pitchFamily="2" charset="-120"/>
                <a:ea typeface="Yuanti TC" panose="02010600040101010101" pitchFamily="2" charset="-120"/>
              </a:rPr>
              <a:t>二</a:t>
            </a:r>
            <a:r>
              <a:rPr lang="zh-TW" altLang="en-US" sz="3600" b="1" kern="100" dirty="0">
                <a:effectLst/>
                <a:latin typeface="Yuanti TC" panose="02010600040101010101" pitchFamily="2" charset="-120"/>
                <a:ea typeface="Yuanti TC" panose="02010600040101010101" pitchFamily="2" charset="-120"/>
              </a:rPr>
              <a:t>、說說看</a:t>
            </a:r>
            <a:r>
              <a:rPr lang="zh-TW" altLang="zh-TW" sz="3600" b="1" kern="100" dirty="0">
                <a:effectLst/>
                <a:latin typeface="Yuanti TC" panose="02010600040101010101" pitchFamily="2" charset="-120"/>
                <a:ea typeface="Yuanti TC" panose="02010600040101010101" pitchFamily="2" charset="-120"/>
              </a:rPr>
              <a:t>臺灣</a:t>
            </a:r>
            <a:r>
              <a:rPr lang="zh-TW" altLang="en-US" sz="3600" b="1" kern="100" dirty="0">
                <a:effectLst/>
                <a:latin typeface="Yuanti TC" panose="02010600040101010101" pitchFamily="2" charset="-120"/>
                <a:ea typeface="Yuanti TC" panose="02010600040101010101" pitchFamily="2" charset="-120"/>
              </a:rPr>
              <a:t>為什麼</a:t>
            </a:r>
            <a:r>
              <a:rPr lang="zh-TW" altLang="zh-TW" sz="3600" b="1" kern="100" dirty="0">
                <a:effectLst/>
                <a:latin typeface="Yuanti TC" panose="02010600040101010101" pitchFamily="2" charset="-120"/>
                <a:ea typeface="Yuanti TC" panose="02010600040101010101" pitchFamily="2" charset="-120"/>
              </a:rPr>
              <a:t>成為各方勢力競逐的據點</a:t>
            </a:r>
            <a:r>
              <a:rPr lang="en-US" altLang="zh-TW" sz="3600" b="1" kern="100" dirty="0">
                <a:effectLst/>
                <a:latin typeface="Yuanti TC" panose="02010600040101010101" pitchFamily="2" charset="-120"/>
                <a:ea typeface="Yuanti TC" panose="02010600040101010101" pitchFamily="2" charset="-120"/>
              </a:rPr>
              <a:t>??</a:t>
            </a:r>
            <a:endParaRPr kumimoji="1" lang="zh-TW" altLang="en-US" sz="11500" dirty="0">
              <a:latin typeface="Yuanti TC" panose="02010600040101010101" pitchFamily="2" charset="-120"/>
              <a:ea typeface="Yuanti TC" panose="02010600040101010101" pitchFamily="2" charset="-12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A4AE867C-E16A-BE92-B2AC-E3FA7422D8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836"/>
          <a:stretch/>
        </p:blipFill>
        <p:spPr>
          <a:xfrm>
            <a:off x="840538" y="0"/>
            <a:ext cx="9727144" cy="3828082"/>
          </a:xfrm>
          <a:prstGeom prst="rect">
            <a:avLst/>
          </a:prstGeom>
        </p:spPr>
      </p:pic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FB09D84E-6DDA-1CF2-1E14-F48FC7AD2C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57041" y="3828082"/>
            <a:ext cx="8710641" cy="1796143"/>
          </a:xfrm>
        </p:spPr>
        <p:txBody>
          <a:bodyPr>
            <a:normAutofit/>
          </a:bodyPr>
          <a:lstStyle/>
          <a:p>
            <a:r>
              <a:rPr lang="zh-TW" altLang="en-US" sz="2800" kern="100" dirty="0">
                <a:latin typeface="Times New Roman" panose="02020603050405020304" pitchFamily="18" charset="0"/>
                <a:ea typeface="新細明體" panose="02020500000000000000" pitchFamily="18" charset="-120"/>
              </a:rPr>
              <a:t>台灣位於南來北往的航道，以及東亞貿易的中心區，</a:t>
            </a:r>
            <a:endParaRPr lang="en-US" altLang="zh-TW" sz="2800" kern="100" dirty="0">
              <a:latin typeface="Times New Roman" panose="02020603050405020304" pitchFamily="18" charset="0"/>
              <a:ea typeface="新細明體" panose="02020500000000000000" pitchFamily="18" charset="-120"/>
            </a:endParaRPr>
          </a:p>
          <a:p>
            <a:r>
              <a:rPr lang="zh-TW" altLang="en-US" sz="2800" kern="100" dirty="0">
                <a:latin typeface="Times New Roman" panose="02020603050405020304" pitchFamily="18" charset="0"/>
                <a:ea typeface="新細明體" panose="02020500000000000000" pitchFamily="18" charset="-120"/>
              </a:rPr>
              <a:t>成為與中國、日本、東南亞等地區重要的貿易據點</a:t>
            </a:r>
            <a:endParaRPr kumimoji="1" lang="zh-TW" altLang="en-US" sz="2800" dirty="0"/>
          </a:p>
        </p:txBody>
      </p:sp>
      <p:sp>
        <p:nvSpPr>
          <p:cNvPr id="4" name="甜甜圈 3">
            <a:extLst>
              <a:ext uri="{FF2B5EF4-FFF2-40B4-BE49-F238E27FC236}">
                <a16:creationId xmlns:a16="http://schemas.microsoft.com/office/drawing/2014/main" id="{404ED85F-C8CA-C3E8-4404-DE11A6ADE4FE}"/>
              </a:ext>
            </a:extLst>
          </p:cNvPr>
          <p:cNvSpPr/>
          <p:nvPr/>
        </p:nvSpPr>
        <p:spPr>
          <a:xfrm>
            <a:off x="4642338" y="1688123"/>
            <a:ext cx="168813" cy="126609"/>
          </a:xfrm>
          <a:prstGeom prst="donu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6775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084BAF1-DA41-E1FF-E818-08CCC0E132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542" y="4545809"/>
            <a:ext cx="11900456" cy="2203704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zh-TW" altLang="en-US" sz="3600" kern="100" dirty="0">
                <a:latin typeface="Yuanti TC" panose="02010600040101010101" pitchFamily="2" charset="-120"/>
                <a:ea typeface="Yuanti TC" panose="02010600040101010101" pitchFamily="2" charset="-120"/>
              </a:rPr>
              <a:t>三、大航海時代中，安平有什麼樣的重要性或特殊角色</a:t>
            </a:r>
            <a:r>
              <a:rPr lang="zh-TW" altLang="en-US" sz="3600" b="0" dirty="0">
                <a:solidFill>
                  <a:srgbClr val="374151"/>
                </a:solidFill>
                <a:latin typeface="Söhne"/>
              </a:rPr>
              <a:t>？</a:t>
            </a:r>
            <a:endParaRPr kumimoji="1" lang="zh-TW" altLang="en-US" sz="11500" dirty="0">
              <a:latin typeface="Yuanti TC" panose="02010600040101010101" pitchFamily="2" charset="-120"/>
              <a:ea typeface="Yuanti TC" panose="02010600040101010101" pitchFamily="2" charset="-120"/>
            </a:endParaRP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FB09D84E-6DDA-1CF2-1E14-F48FC7AD2C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46264" y="685150"/>
            <a:ext cx="4734984" cy="3824855"/>
          </a:xfrm>
        </p:spPr>
        <p:txBody>
          <a:bodyPr>
            <a:noAutofit/>
          </a:bodyPr>
          <a:lstStyle/>
          <a:p>
            <a:pPr marL="1028700" lvl="1" indent="-571500">
              <a:lnSpc>
                <a:spcPct val="200000"/>
              </a:lnSpc>
              <a:buFont typeface="Wingdings" pitchFamily="2" charset="2"/>
              <a:buChar char="l"/>
            </a:pPr>
            <a:r>
              <a:rPr lang="zh-TW" altLang="en-US" sz="4000" dirty="0">
                <a:solidFill>
                  <a:srgbClr val="374151"/>
                </a:solidFill>
                <a:latin typeface="Yuanti TC" panose="02010600040101010101" pitchFamily="2" charset="-120"/>
                <a:ea typeface="Yuanti TC" panose="02010600040101010101" pitchFamily="2" charset="-120"/>
              </a:rPr>
              <a:t>重要貿易港口</a:t>
            </a:r>
          </a:p>
          <a:p>
            <a:pPr marL="1028700" lvl="1" indent="-571500">
              <a:lnSpc>
                <a:spcPct val="200000"/>
              </a:lnSpc>
              <a:buFont typeface="Wingdings" pitchFamily="2" charset="2"/>
              <a:buChar char="l"/>
            </a:pPr>
            <a:r>
              <a:rPr lang="zh-TW" altLang="en-US" sz="4000" dirty="0">
                <a:solidFill>
                  <a:srgbClr val="374151"/>
                </a:solidFill>
                <a:latin typeface="Yuanti TC" panose="02010600040101010101" pitchFamily="2" charset="-120"/>
                <a:ea typeface="Yuanti TC" panose="02010600040101010101" pitchFamily="2" charset="-120"/>
              </a:rPr>
              <a:t>殖民據點</a:t>
            </a:r>
            <a:endParaRPr lang="en-US" altLang="zh-TW" sz="4000" dirty="0">
              <a:solidFill>
                <a:srgbClr val="374151"/>
              </a:solidFill>
              <a:latin typeface="Yuanti TC" panose="02010600040101010101" pitchFamily="2" charset="-120"/>
              <a:ea typeface="Yuanti TC" panose="02010600040101010101" pitchFamily="2" charset="-120"/>
            </a:endParaRPr>
          </a:p>
          <a:p>
            <a:pPr marL="1028700" lvl="1" indent="-571500">
              <a:lnSpc>
                <a:spcPct val="200000"/>
              </a:lnSpc>
              <a:buFont typeface="Wingdings" pitchFamily="2" charset="2"/>
              <a:buChar char="l"/>
            </a:pPr>
            <a:r>
              <a:rPr lang="zh-TW" altLang="en-US" sz="4000" dirty="0">
                <a:solidFill>
                  <a:srgbClr val="374151"/>
                </a:solidFill>
                <a:latin typeface="Yuanti TC" panose="02010600040101010101" pitchFamily="2" charset="-120"/>
                <a:ea typeface="Yuanti TC" panose="02010600040101010101" pitchFamily="2" charset="-120"/>
              </a:rPr>
              <a:t>文化交流</a:t>
            </a:r>
          </a:p>
        </p:txBody>
      </p:sp>
    </p:spTree>
    <p:extLst>
      <p:ext uri="{BB962C8B-B14F-4D97-AF65-F5344CB8AC3E}">
        <p14:creationId xmlns:p14="http://schemas.microsoft.com/office/powerpoint/2010/main" val="2614706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F5E23F0-447E-1F97-B36A-E1D11E48AA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36DC17FC-F765-6022-47CD-80A14C51A5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71020" y="5632704"/>
            <a:ext cx="4936775" cy="1225296"/>
          </a:xfrm>
        </p:spPr>
        <p:txBody>
          <a:bodyPr>
            <a:normAutofit/>
          </a:bodyPr>
          <a:lstStyle/>
          <a:p>
            <a:r>
              <a:rPr lang="zh-TW" altLang="en-US" sz="4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荷蘭時期的臺南</a:t>
            </a:r>
          </a:p>
        </p:txBody>
      </p:sp>
      <p:pic>
        <p:nvPicPr>
          <p:cNvPr id="4" name="內容版面配置區 4" descr="一張含有 地圖 的圖片&#10;&#10;自動產生的描述">
            <a:extLst>
              <a:ext uri="{FF2B5EF4-FFF2-40B4-BE49-F238E27FC236}">
                <a16:creationId xmlns:a16="http://schemas.microsoft.com/office/drawing/2014/main" id="{07A82885-64EC-3666-1FB2-6FBB035408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358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0092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F5E23F0-447E-1F97-B36A-E1D11E48AA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36DC17FC-F765-6022-47CD-80A14C51A5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71020" y="5632704"/>
            <a:ext cx="4936775" cy="1225296"/>
          </a:xfrm>
        </p:spPr>
        <p:txBody>
          <a:bodyPr>
            <a:normAutofit/>
          </a:bodyPr>
          <a:lstStyle/>
          <a:p>
            <a:r>
              <a:rPr lang="zh-TW" altLang="en-US" sz="4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荷蘭時期的臺南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C871CDF4-5079-0748-2BC6-AF44228680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806"/>
          <a:stretch/>
        </p:blipFill>
        <p:spPr>
          <a:xfrm>
            <a:off x="0" y="63972"/>
            <a:ext cx="12192000" cy="4684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205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74AAF67-E5EE-46C1-E58F-B35643631A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2CB02071-532F-B603-EC37-927BE47D60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/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76869F90-843B-D9EE-830F-6580938A67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1" cy="684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496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01B6EE0-C25C-EC96-BF59-0C318C74E5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71517" y="2026642"/>
            <a:ext cx="8945206" cy="2075688"/>
          </a:xfrm>
        </p:spPr>
        <p:txBody>
          <a:bodyPr/>
          <a:lstStyle/>
          <a:p>
            <a:r>
              <a:rPr kumimoji="1" lang="zh-TW" altLang="zh-TW" sz="6600" dirty="0">
                <a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</a:rPr>
              <a:t>進出口貿易體驗</a:t>
            </a:r>
            <a:endParaRPr kumimoji="1" lang="zh-TW" altLang="en-US" sz="6600" dirty="0">
              <a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tile tx="6350" ty="-127000" sx="65000" sy="64000" flip="none" algn="tl"/>
              </a:blipFill>
            </a:endParaRPr>
          </a:p>
        </p:txBody>
      </p:sp>
      <p:sp>
        <p:nvSpPr>
          <p:cNvPr id="4" name="標題 1">
            <a:extLst>
              <a:ext uri="{FF2B5EF4-FFF2-40B4-BE49-F238E27FC236}">
                <a16:creationId xmlns:a16="http://schemas.microsoft.com/office/drawing/2014/main" id="{C9C13B76-C72E-BEE9-BF72-E376C8262E65}"/>
              </a:ext>
            </a:extLst>
          </p:cNvPr>
          <p:cNvSpPr txBox="1">
            <a:spLocks/>
          </p:cNvSpPr>
          <p:nvPr/>
        </p:nvSpPr>
        <p:spPr>
          <a:xfrm>
            <a:off x="967014" y="4311335"/>
            <a:ext cx="8542746" cy="19538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7200" b="1" kern="1200" cap="none" baseline="0">
                <a:blipFill dpi="0" rotWithShape="1">
                  <a:blip r:embed="rId3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endParaRPr kumimoji="1" lang="zh-TW" altLang="en-US" sz="4000" dirty="0">
              <a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tile tx="6350" ty="-127000" sx="65000" sy="64000" flip="none" algn="tl"/>
              </a:blipFill>
            </a:endParaRPr>
          </a:p>
        </p:txBody>
      </p:sp>
    </p:spTree>
    <p:extLst>
      <p:ext uri="{BB962C8B-B14F-4D97-AF65-F5344CB8AC3E}">
        <p14:creationId xmlns:p14="http://schemas.microsoft.com/office/powerpoint/2010/main" val="21029319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1E5363FB-187E-7B2E-9224-F6A315A338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87" r="64138" b="51063"/>
          <a:stretch/>
        </p:blipFill>
        <p:spPr>
          <a:xfrm>
            <a:off x="226894" y="755649"/>
            <a:ext cx="2252134" cy="3028951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07D99048-4232-B461-48E8-F302E7BB6B8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092" t="2701" r="33334" b="40394"/>
          <a:stretch/>
        </p:blipFill>
        <p:spPr>
          <a:xfrm>
            <a:off x="2631427" y="974724"/>
            <a:ext cx="2252133" cy="3522133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7E5E9800-60CF-8D71-90FA-04D214C5288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5977" t="1063" r="3448" b="50000"/>
          <a:stretch/>
        </p:blipFill>
        <p:spPr>
          <a:xfrm>
            <a:off x="5131436" y="755648"/>
            <a:ext cx="2252133" cy="3028951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E76DB6F9-CE02-1DE1-905C-348AF047952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86" t="51063" r="64139"/>
          <a:stretch/>
        </p:blipFill>
        <p:spPr>
          <a:xfrm>
            <a:off x="7399869" y="1467906"/>
            <a:ext cx="2252134" cy="3028951"/>
          </a:xfrm>
          <a:prstGeom prst="rect">
            <a:avLst/>
          </a:prstGeom>
        </p:spPr>
      </p:pic>
      <p:grpSp>
        <p:nvGrpSpPr>
          <p:cNvPr id="31" name="群組 30">
            <a:extLst>
              <a:ext uri="{FF2B5EF4-FFF2-40B4-BE49-F238E27FC236}">
                <a16:creationId xmlns:a16="http://schemas.microsoft.com/office/drawing/2014/main" id="{404512D9-F6CF-3586-5A5D-A1F14D9766AC}"/>
              </a:ext>
            </a:extLst>
          </p:cNvPr>
          <p:cNvGrpSpPr/>
          <p:nvPr/>
        </p:nvGrpSpPr>
        <p:grpSpPr>
          <a:xfrm>
            <a:off x="9886004" y="755648"/>
            <a:ext cx="2170529" cy="2502964"/>
            <a:chOff x="9743778" y="400048"/>
            <a:chExt cx="2170529" cy="2502964"/>
          </a:xfrm>
        </p:grpSpPr>
        <p:pic>
          <p:nvPicPr>
            <p:cNvPr id="19" name="圖片 18">
              <a:extLst>
                <a:ext uri="{FF2B5EF4-FFF2-40B4-BE49-F238E27FC236}">
                  <a16:creationId xmlns:a16="http://schemas.microsoft.com/office/drawing/2014/main" id="{9D01BD84-E4BD-F98E-E2D7-2BFB501847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6437" t="51063" r="2988" b="26706"/>
            <a:stretch/>
          </p:blipFill>
          <p:spPr>
            <a:xfrm>
              <a:off x="9757652" y="400048"/>
              <a:ext cx="2156655" cy="1317630"/>
            </a:xfrm>
            <a:prstGeom prst="rect">
              <a:avLst/>
            </a:prstGeom>
          </p:spPr>
        </p:pic>
        <p:pic>
          <p:nvPicPr>
            <p:cNvPr id="20" name="圖片 19">
              <a:extLst>
                <a:ext uri="{FF2B5EF4-FFF2-40B4-BE49-F238E27FC236}">
                  <a16:creationId xmlns:a16="http://schemas.microsoft.com/office/drawing/2014/main" id="{06AD2255-6ECB-DFBA-1D93-B1C38499E4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6437" t="97202" r="2988" b="1464"/>
            <a:stretch/>
          </p:blipFill>
          <p:spPr>
            <a:xfrm>
              <a:off x="9743778" y="1717678"/>
              <a:ext cx="2170529" cy="1185334"/>
            </a:xfrm>
            <a:prstGeom prst="rect">
              <a:avLst/>
            </a:prstGeom>
          </p:spPr>
        </p:pic>
      </p:grpSp>
      <p:sp>
        <p:nvSpPr>
          <p:cNvPr id="23" name="甜甜圈 22">
            <a:extLst>
              <a:ext uri="{FF2B5EF4-FFF2-40B4-BE49-F238E27FC236}">
                <a16:creationId xmlns:a16="http://schemas.microsoft.com/office/drawing/2014/main" id="{23BD9B46-C1C2-3B79-D736-DDE594BDC688}"/>
              </a:ext>
            </a:extLst>
          </p:cNvPr>
          <p:cNvSpPr/>
          <p:nvPr/>
        </p:nvSpPr>
        <p:spPr>
          <a:xfrm rot="747666">
            <a:off x="9972189" y="2443021"/>
            <a:ext cx="710212" cy="747775"/>
          </a:xfrm>
          <a:custGeom>
            <a:avLst/>
            <a:gdLst>
              <a:gd name="connsiteX0" fmla="*/ 0 w 710212"/>
              <a:gd name="connsiteY0" fmla="*/ 373888 h 747775"/>
              <a:gd name="connsiteX1" fmla="*/ 355106 w 710212"/>
              <a:gd name="connsiteY1" fmla="*/ 0 h 747775"/>
              <a:gd name="connsiteX2" fmla="*/ 710212 w 710212"/>
              <a:gd name="connsiteY2" fmla="*/ 373888 h 747775"/>
              <a:gd name="connsiteX3" fmla="*/ 355106 w 710212"/>
              <a:gd name="connsiteY3" fmla="*/ 747776 h 747775"/>
              <a:gd name="connsiteX4" fmla="*/ 0 w 710212"/>
              <a:gd name="connsiteY4" fmla="*/ 373888 h 747775"/>
              <a:gd name="connsiteX5" fmla="*/ 51931 w 710212"/>
              <a:gd name="connsiteY5" fmla="*/ 373888 h 747775"/>
              <a:gd name="connsiteX6" fmla="*/ 355106 w 710212"/>
              <a:gd name="connsiteY6" fmla="*/ 695845 h 747775"/>
              <a:gd name="connsiteX7" fmla="*/ 658281 w 710212"/>
              <a:gd name="connsiteY7" fmla="*/ 373888 h 747775"/>
              <a:gd name="connsiteX8" fmla="*/ 355106 w 710212"/>
              <a:gd name="connsiteY8" fmla="*/ 51931 h 747775"/>
              <a:gd name="connsiteX9" fmla="*/ 51931 w 710212"/>
              <a:gd name="connsiteY9" fmla="*/ 373888 h 747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10212" h="747775" fill="none" extrusionOk="0">
                <a:moveTo>
                  <a:pt x="0" y="373888"/>
                </a:moveTo>
                <a:cubicBezTo>
                  <a:pt x="7537" y="184665"/>
                  <a:pt x="167723" y="1808"/>
                  <a:pt x="355106" y="0"/>
                </a:cubicBezTo>
                <a:cubicBezTo>
                  <a:pt x="551184" y="-16635"/>
                  <a:pt x="693734" y="160600"/>
                  <a:pt x="710212" y="373888"/>
                </a:cubicBezTo>
                <a:cubicBezTo>
                  <a:pt x="708911" y="574616"/>
                  <a:pt x="536020" y="778930"/>
                  <a:pt x="355106" y="747776"/>
                </a:cubicBezTo>
                <a:cubicBezTo>
                  <a:pt x="135842" y="761879"/>
                  <a:pt x="12152" y="597580"/>
                  <a:pt x="0" y="373888"/>
                </a:cubicBezTo>
                <a:close/>
                <a:moveTo>
                  <a:pt x="51931" y="373888"/>
                </a:moveTo>
                <a:cubicBezTo>
                  <a:pt x="39619" y="544246"/>
                  <a:pt x="208945" y="671279"/>
                  <a:pt x="355106" y="695845"/>
                </a:cubicBezTo>
                <a:cubicBezTo>
                  <a:pt x="530629" y="686144"/>
                  <a:pt x="660479" y="536940"/>
                  <a:pt x="658281" y="373888"/>
                </a:cubicBezTo>
                <a:cubicBezTo>
                  <a:pt x="676660" y="200799"/>
                  <a:pt x="517448" y="47126"/>
                  <a:pt x="355106" y="51931"/>
                </a:cubicBezTo>
                <a:cubicBezTo>
                  <a:pt x="192800" y="45199"/>
                  <a:pt x="66864" y="198936"/>
                  <a:pt x="51931" y="373888"/>
                </a:cubicBezTo>
                <a:close/>
              </a:path>
              <a:path w="710212" h="747775" stroke="0" extrusionOk="0">
                <a:moveTo>
                  <a:pt x="0" y="373888"/>
                </a:moveTo>
                <a:cubicBezTo>
                  <a:pt x="12126" y="149975"/>
                  <a:pt x="154648" y="32301"/>
                  <a:pt x="355106" y="0"/>
                </a:cubicBezTo>
                <a:cubicBezTo>
                  <a:pt x="560507" y="-31732"/>
                  <a:pt x="711298" y="158754"/>
                  <a:pt x="710212" y="373888"/>
                </a:cubicBezTo>
                <a:cubicBezTo>
                  <a:pt x="717119" y="580209"/>
                  <a:pt x="566244" y="725593"/>
                  <a:pt x="355106" y="747776"/>
                </a:cubicBezTo>
                <a:cubicBezTo>
                  <a:pt x="134114" y="720271"/>
                  <a:pt x="36156" y="565251"/>
                  <a:pt x="0" y="373888"/>
                </a:cubicBezTo>
                <a:close/>
                <a:moveTo>
                  <a:pt x="51931" y="373888"/>
                </a:moveTo>
                <a:cubicBezTo>
                  <a:pt x="58503" y="538135"/>
                  <a:pt x="193509" y="676265"/>
                  <a:pt x="355106" y="695845"/>
                </a:cubicBezTo>
                <a:cubicBezTo>
                  <a:pt x="543701" y="710766"/>
                  <a:pt x="658001" y="536095"/>
                  <a:pt x="658281" y="373888"/>
                </a:cubicBezTo>
                <a:cubicBezTo>
                  <a:pt x="646510" y="193057"/>
                  <a:pt x="510530" y="43023"/>
                  <a:pt x="355106" y="51931"/>
                </a:cubicBezTo>
                <a:cubicBezTo>
                  <a:pt x="186398" y="67626"/>
                  <a:pt x="49838" y="208476"/>
                  <a:pt x="51931" y="373888"/>
                </a:cubicBezTo>
                <a:close/>
              </a:path>
            </a:pathLst>
          </a:custGeom>
          <a:solidFill>
            <a:schemeClr val="bg1"/>
          </a:solidFill>
          <a:ln w="31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noFill/>
            </a:endParaRPr>
          </a:p>
        </p:txBody>
      </p:sp>
      <p:sp>
        <p:nvSpPr>
          <p:cNvPr id="30" name="甜甜圈 29">
            <a:extLst>
              <a:ext uri="{FF2B5EF4-FFF2-40B4-BE49-F238E27FC236}">
                <a16:creationId xmlns:a16="http://schemas.microsoft.com/office/drawing/2014/main" id="{1413FB98-250C-2404-C154-B90DCC3A4BCC}"/>
              </a:ext>
            </a:extLst>
          </p:cNvPr>
          <p:cNvSpPr/>
          <p:nvPr/>
        </p:nvSpPr>
        <p:spPr>
          <a:xfrm rot="747666">
            <a:off x="10399605" y="2166790"/>
            <a:ext cx="710212" cy="747775"/>
          </a:xfrm>
          <a:custGeom>
            <a:avLst/>
            <a:gdLst>
              <a:gd name="connsiteX0" fmla="*/ 0 w 710212"/>
              <a:gd name="connsiteY0" fmla="*/ 373888 h 747775"/>
              <a:gd name="connsiteX1" fmla="*/ 355106 w 710212"/>
              <a:gd name="connsiteY1" fmla="*/ 0 h 747775"/>
              <a:gd name="connsiteX2" fmla="*/ 710212 w 710212"/>
              <a:gd name="connsiteY2" fmla="*/ 373888 h 747775"/>
              <a:gd name="connsiteX3" fmla="*/ 355106 w 710212"/>
              <a:gd name="connsiteY3" fmla="*/ 747776 h 747775"/>
              <a:gd name="connsiteX4" fmla="*/ 0 w 710212"/>
              <a:gd name="connsiteY4" fmla="*/ 373888 h 747775"/>
              <a:gd name="connsiteX5" fmla="*/ 51931 w 710212"/>
              <a:gd name="connsiteY5" fmla="*/ 373888 h 747775"/>
              <a:gd name="connsiteX6" fmla="*/ 355106 w 710212"/>
              <a:gd name="connsiteY6" fmla="*/ 695845 h 747775"/>
              <a:gd name="connsiteX7" fmla="*/ 658281 w 710212"/>
              <a:gd name="connsiteY7" fmla="*/ 373888 h 747775"/>
              <a:gd name="connsiteX8" fmla="*/ 355106 w 710212"/>
              <a:gd name="connsiteY8" fmla="*/ 51931 h 747775"/>
              <a:gd name="connsiteX9" fmla="*/ 51931 w 710212"/>
              <a:gd name="connsiteY9" fmla="*/ 373888 h 747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10212" h="747775" fill="none" extrusionOk="0">
                <a:moveTo>
                  <a:pt x="0" y="373888"/>
                </a:moveTo>
                <a:cubicBezTo>
                  <a:pt x="7537" y="184665"/>
                  <a:pt x="167723" y="1808"/>
                  <a:pt x="355106" y="0"/>
                </a:cubicBezTo>
                <a:cubicBezTo>
                  <a:pt x="551184" y="-16635"/>
                  <a:pt x="693734" y="160600"/>
                  <a:pt x="710212" y="373888"/>
                </a:cubicBezTo>
                <a:cubicBezTo>
                  <a:pt x="708911" y="574616"/>
                  <a:pt x="536020" y="778930"/>
                  <a:pt x="355106" y="747776"/>
                </a:cubicBezTo>
                <a:cubicBezTo>
                  <a:pt x="135842" y="761879"/>
                  <a:pt x="12152" y="597580"/>
                  <a:pt x="0" y="373888"/>
                </a:cubicBezTo>
                <a:close/>
                <a:moveTo>
                  <a:pt x="51931" y="373888"/>
                </a:moveTo>
                <a:cubicBezTo>
                  <a:pt x="39619" y="544246"/>
                  <a:pt x="208945" y="671279"/>
                  <a:pt x="355106" y="695845"/>
                </a:cubicBezTo>
                <a:cubicBezTo>
                  <a:pt x="530629" y="686144"/>
                  <a:pt x="660479" y="536940"/>
                  <a:pt x="658281" y="373888"/>
                </a:cubicBezTo>
                <a:cubicBezTo>
                  <a:pt x="676660" y="200799"/>
                  <a:pt x="517448" y="47126"/>
                  <a:pt x="355106" y="51931"/>
                </a:cubicBezTo>
                <a:cubicBezTo>
                  <a:pt x="192800" y="45199"/>
                  <a:pt x="66864" y="198936"/>
                  <a:pt x="51931" y="373888"/>
                </a:cubicBezTo>
                <a:close/>
              </a:path>
              <a:path w="710212" h="747775" stroke="0" extrusionOk="0">
                <a:moveTo>
                  <a:pt x="0" y="373888"/>
                </a:moveTo>
                <a:cubicBezTo>
                  <a:pt x="12126" y="149975"/>
                  <a:pt x="154648" y="32301"/>
                  <a:pt x="355106" y="0"/>
                </a:cubicBezTo>
                <a:cubicBezTo>
                  <a:pt x="560507" y="-31732"/>
                  <a:pt x="711298" y="158754"/>
                  <a:pt x="710212" y="373888"/>
                </a:cubicBezTo>
                <a:cubicBezTo>
                  <a:pt x="717119" y="580209"/>
                  <a:pt x="566244" y="725593"/>
                  <a:pt x="355106" y="747776"/>
                </a:cubicBezTo>
                <a:cubicBezTo>
                  <a:pt x="134114" y="720271"/>
                  <a:pt x="36156" y="565251"/>
                  <a:pt x="0" y="373888"/>
                </a:cubicBezTo>
                <a:close/>
                <a:moveTo>
                  <a:pt x="51931" y="373888"/>
                </a:moveTo>
                <a:cubicBezTo>
                  <a:pt x="58503" y="538135"/>
                  <a:pt x="193509" y="676265"/>
                  <a:pt x="355106" y="695845"/>
                </a:cubicBezTo>
                <a:cubicBezTo>
                  <a:pt x="543701" y="710766"/>
                  <a:pt x="658001" y="536095"/>
                  <a:pt x="658281" y="373888"/>
                </a:cubicBezTo>
                <a:cubicBezTo>
                  <a:pt x="646510" y="193057"/>
                  <a:pt x="510530" y="43023"/>
                  <a:pt x="355106" y="51931"/>
                </a:cubicBezTo>
                <a:cubicBezTo>
                  <a:pt x="186398" y="67626"/>
                  <a:pt x="49838" y="208476"/>
                  <a:pt x="51931" y="373888"/>
                </a:cubicBezTo>
                <a:close/>
              </a:path>
            </a:pathLst>
          </a:custGeom>
          <a:solidFill>
            <a:schemeClr val="bg1"/>
          </a:solidFill>
          <a:ln w="31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noFill/>
            </a:endParaRPr>
          </a:p>
        </p:txBody>
      </p:sp>
      <p:sp>
        <p:nvSpPr>
          <p:cNvPr id="32" name="甜甜圈 31">
            <a:extLst>
              <a:ext uri="{FF2B5EF4-FFF2-40B4-BE49-F238E27FC236}">
                <a16:creationId xmlns:a16="http://schemas.microsoft.com/office/drawing/2014/main" id="{3F6342B1-A21C-6B1F-346F-3384D88D9B0B}"/>
              </a:ext>
            </a:extLst>
          </p:cNvPr>
          <p:cNvSpPr/>
          <p:nvPr/>
        </p:nvSpPr>
        <p:spPr>
          <a:xfrm rot="747666">
            <a:off x="10741004" y="2443021"/>
            <a:ext cx="710212" cy="747775"/>
          </a:xfrm>
          <a:custGeom>
            <a:avLst/>
            <a:gdLst>
              <a:gd name="connsiteX0" fmla="*/ 0 w 710212"/>
              <a:gd name="connsiteY0" fmla="*/ 373888 h 747775"/>
              <a:gd name="connsiteX1" fmla="*/ 355106 w 710212"/>
              <a:gd name="connsiteY1" fmla="*/ 0 h 747775"/>
              <a:gd name="connsiteX2" fmla="*/ 710212 w 710212"/>
              <a:gd name="connsiteY2" fmla="*/ 373888 h 747775"/>
              <a:gd name="connsiteX3" fmla="*/ 355106 w 710212"/>
              <a:gd name="connsiteY3" fmla="*/ 747776 h 747775"/>
              <a:gd name="connsiteX4" fmla="*/ 0 w 710212"/>
              <a:gd name="connsiteY4" fmla="*/ 373888 h 747775"/>
              <a:gd name="connsiteX5" fmla="*/ 51931 w 710212"/>
              <a:gd name="connsiteY5" fmla="*/ 373888 h 747775"/>
              <a:gd name="connsiteX6" fmla="*/ 355106 w 710212"/>
              <a:gd name="connsiteY6" fmla="*/ 695845 h 747775"/>
              <a:gd name="connsiteX7" fmla="*/ 658281 w 710212"/>
              <a:gd name="connsiteY7" fmla="*/ 373888 h 747775"/>
              <a:gd name="connsiteX8" fmla="*/ 355106 w 710212"/>
              <a:gd name="connsiteY8" fmla="*/ 51931 h 747775"/>
              <a:gd name="connsiteX9" fmla="*/ 51931 w 710212"/>
              <a:gd name="connsiteY9" fmla="*/ 373888 h 747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10212" h="747775" fill="none" extrusionOk="0">
                <a:moveTo>
                  <a:pt x="0" y="373888"/>
                </a:moveTo>
                <a:cubicBezTo>
                  <a:pt x="7537" y="184665"/>
                  <a:pt x="167723" y="1808"/>
                  <a:pt x="355106" y="0"/>
                </a:cubicBezTo>
                <a:cubicBezTo>
                  <a:pt x="551184" y="-16635"/>
                  <a:pt x="693734" y="160600"/>
                  <a:pt x="710212" y="373888"/>
                </a:cubicBezTo>
                <a:cubicBezTo>
                  <a:pt x="708911" y="574616"/>
                  <a:pt x="536020" y="778930"/>
                  <a:pt x="355106" y="747776"/>
                </a:cubicBezTo>
                <a:cubicBezTo>
                  <a:pt x="135842" y="761879"/>
                  <a:pt x="12152" y="597580"/>
                  <a:pt x="0" y="373888"/>
                </a:cubicBezTo>
                <a:close/>
                <a:moveTo>
                  <a:pt x="51931" y="373888"/>
                </a:moveTo>
                <a:cubicBezTo>
                  <a:pt x="39619" y="544246"/>
                  <a:pt x="208945" y="671279"/>
                  <a:pt x="355106" y="695845"/>
                </a:cubicBezTo>
                <a:cubicBezTo>
                  <a:pt x="530629" y="686144"/>
                  <a:pt x="660479" y="536940"/>
                  <a:pt x="658281" y="373888"/>
                </a:cubicBezTo>
                <a:cubicBezTo>
                  <a:pt x="676660" y="200799"/>
                  <a:pt x="517448" y="47126"/>
                  <a:pt x="355106" y="51931"/>
                </a:cubicBezTo>
                <a:cubicBezTo>
                  <a:pt x="192800" y="45199"/>
                  <a:pt x="66864" y="198936"/>
                  <a:pt x="51931" y="373888"/>
                </a:cubicBezTo>
                <a:close/>
              </a:path>
              <a:path w="710212" h="747775" stroke="0" extrusionOk="0">
                <a:moveTo>
                  <a:pt x="0" y="373888"/>
                </a:moveTo>
                <a:cubicBezTo>
                  <a:pt x="12126" y="149975"/>
                  <a:pt x="154648" y="32301"/>
                  <a:pt x="355106" y="0"/>
                </a:cubicBezTo>
                <a:cubicBezTo>
                  <a:pt x="560507" y="-31732"/>
                  <a:pt x="711298" y="158754"/>
                  <a:pt x="710212" y="373888"/>
                </a:cubicBezTo>
                <a:cubicBezTo>
                  <a:pt x="717119" y="580209"/>
                  <a:pt x="566244" y="725593"/>
                  <a:pt x="355106" y="747776"/>
                </a:cubicBezTo>
                <a:cubicBezTo>
                  <a:pt x="134114" y="720271"/>
                  <a:pt x="36156" y="565251"/>
                  <a:pt x="0" y="373888"/>
                </a:cubicBezTo>
                <a:close/>
                <a:moveTo>
                  <a:pt x="51931" y="373888"/>
                </a:moveTo>
                <a:cubicBezTo>
                  <a:pt x="58503" y="538135"/>
                  <a:pt x="193509" y="676265"/>
                  <a:pt x="355106" y="695845"/>
                </a:cubicBezTo>
                <a:cubicBezTo>
                  <a:pt x="543701" y="710766"/>
                  <a:pt x="658001" y="536095"/>
                  <a:pt x="658281" y="373888"/>
                </a:cubicBezTo>
                <a:cubicBezTo>
                  <a:pt x="646510" y="193057"/>
                  <a:pt x="510530" y="43023"/>
                  <a:pt x="355106" y="51931"/>
                </a:cubicBezTo>
                <a:cubicBezTo>
                  <a:pt x="186398" y="67626"/>
                  <a:pt x="49838" y="208476"/>
                  <a:pt x="51931" y="373888"/>
                </a:cubicBezTo>
                <a:close/>
              </a:path>
            </a:pathLst>
          </a:custGeom>
          <a:solidFill>
            <a:schemeClr val="bg1"/>
          </a:solidFill>
          <a:ln w="31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noFill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1A8988CF-6D2C-E621-DC35-FACA7E3510BA}"/>
              </a:ext>
            </a:extLst>
          </p:cNvPr>
          <p:cNvSpPr txBox="1"/>
          <p:nvPr/>
        </p:nvSpPr>
        <p:spPr>
          <a:xfrm>
            <a:off x="226894" y="5006113"/>
            <a:ext cx="1140679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 algn="l">
              <a:buFont typeface="+mj-lt"/>
              <a:buAutoNum type="arabicPeriod"/>
            </a:pPr>
            <a:r>
              <a:rPr lang="zh-TW" altLang="en-US" b="0" i="0" dirty="0">
                <a:solidFill>
                  <a:srgbClr val="374151"/>
                </a:solidFill>
                <a:effectLst/>
                <a:latin typeface="Söhne"/>
              </a:rPr>
              <a:t>土地流失：荷蘭人建立城堡和農地，使得西拉雅人的土地逐漸被侵占。</a:t>
            </a:r>
          </a:p>
          <a:p>
            <a:pPr marL="742950" lvl="1" indent="-285750" algn="l">
              <a:buFont typeface="+mj-lt"/>
              <a:buAutoNum type="arabicPeriod"/>
            </a:pPr>
            <a:r>
              <a:rPr lang="zh-TW" altLang="en-US" b="0" i="0" dirty="0">
                <a:solidFill>
                  <a:srgbClr val="374151"/>
                </a:solidFill>
                <a:effectLst/>
                <a:latin typeface="Söhne"/>
              </a:rPr>
              <a:t>社會組織改變：荷蘭人帶來了新的政治和社會組織，西拉雅人可能需要適應這些新制度。</a:t>
            </a:r>
          </a:p>
          <a:p>
            <a:pPr marL="742950" lvl="1" indent="-285750" algn="l">
              <a:buFont typeface="+mj-lt"/>
              <a:buAutoNum type="arabicPeriod"/>
            </a:pPr>
            <a:r>
              <a:rPr lang="zh-TW" altLang="en-US" b="0" i="0" dirty="0">
                <a:solidFill>
                  <a:srgbClr val="374151"/>
                </a:solidFill>
                <a:effectLst/>
                <a:latin typeface="Söhne"/>
              </a:rPr>
              <a:t>言語和文化影響：荷蘭人的到來可能對西拉雅人的語言和文化產生影響，例如引進新的詞彙和宗教觀念。</a:t>
            </a:r>
          </a:p>
          <a:p>
            <a:pPr marL="742950" lvl="1" indent="-285750" algn="l">
              <a:buFont typeface="+mj-lt"/>
              <a:buAutoNum type="arabicPeriod"/>
            </a:pPr>
            <a:r>
              <a:rPr lang="zh-TW" altLang="en-US" b="0" i="0" dirty="0">
                <a:solidFill>
                  <a:srgbClr val="374151"/>
                </a:solidFill>
                <a:effectLst/>
                <a:latin typeface="Söhne"/>
              </a:rPr>
              <a:t>貿易關係：西拉雅人可能與荷蘭人進行貿易，交換物資和商品。</a:t>
            </a:r>
          </a:p>
          <a:p>
            <a:pPr marL="742950" lvl="1" indent="-285750" algn="l">
              <a:buFont typeface="+mj-lt"/>
              <a:buAutoNum type="arabicPeriod"/>
            </a:pPr>
            <a:r>
              <a:rPr lang="zh-TW" altLang="en-US" b="0" i="0" dirty="0">
                <a:solidFill>
                  <a:srgbClr val="374151"/>
                </a:solidFill>
                <a:effectLst/>
                <a:latin typeface="Söhne"/>
              </a:rPr>
              <a:t>文化交流：荷蘭人帶來了歐洲的語言、宗教和風俗，可能對西拉雅人的文化產生影響。</a:t>
            </a:r>
          </a:p>
          <a:p>
            <a:pPr marL="742950" lvl="1" indent="-285750" algn="l">
              <a:buFont typeface="+mj-lt"/>
              <a:buAutoNum type="arabicPeriod"/>
            </a:pPr>
            <a:r>
              <a:rPr lang="zh-TW" altLang="en-US" b="0" i="0" dirty="0">
                <a:solidFill>
                  <a:srgbClr val="374151"/>
                </a:solidFill>
                <a:effectLst/>
                <a:latin typeface="Söhne"/>
              </a:rPr>
              <a:t>社會組織變動：荷蘭人可能對西拉雅人的社會組織和政治結構產生影響，例如建立行政機構和制定法律。</a:t>
            </a:r>
          </a:p>
        </p:txBody>
      </p:sp>
    </p:spTree>
    <p:extLst>
      <p:ext uri="{BB962C8B-B14F-4D97-AF65-F5344CB8AC3E}">
        <p14:creationId xmlns:p14="http://schemas.microsoft.com/office/powerpoint/2010/main" val="376917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A1832317-6208-5DFF-942E-7B39E81352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882650"/>
            <a:ext cx="7772400" cy="4159715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8118953C-2EC2-77ED-9872-BF59C91C0C52}"/>
              </a:ext>
            </a:extLst>
          </p:cNvPr>
          <p:cNvSpPr txBox="1"/>
          <p:nvPr/>
        </p:nvSpPr>
        <p:spPr>
          <a:xfrm>
            <a:off x="4652963" y="5652184"/>
            <a:ext cx="61007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zh-TW" sz="3600" dirty="0">
                <a:solidFill>
                  <a:srgbClr val="000000"/>
                </a:solidFill>
              </a:rPr>
              <a:t>疑似鐵鍋碎片 </a:t>
            </a:r>
            <a:endParaRPr lang="zh-TW" altLang="en-US" sz="3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45334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>
            <a:extLst>
              <a:ext uri="{FF2B5EF4-FFF2-40B4-BE49-F238E27FC236}">
                <a16:creationId xmlns:a16="http://schemas.microsoft.com/office/drawing/2014/main" id="{8118953C-2EC2-77ED-9872-BF59C91C0C52}"/>
              </a:ext>
            </a:extLst>
          </p:cNvPr>
          <p:cNvSpPr txBox="1"/>
          <p:nvPr/>
        </p:nvSpPr>
        <p:spPr>
          <a:xfrm>
            <a:off x="2351314" y="5857457"/>
            <a:ext cx="82717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3600" dirty="0">
                <a:solidFill>
                  <a:srgbClr val="000000"/>
                </a:solidFill>
              </a:rPr>
              <a:t>1650</a:t>
            </a:r>
            <a:r>
              <a:rPr lang="zh-TW" altLang="zh-TW" sz="3600" dirty="0">
                <a:solidFill>
                  <a:srgbClr val="000000"/>
                </a:solidFill>
              </a:rPr>
              <a:t>年左右德國人所畫福爾摩沙人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04180BF5-C2C7-8EFF-4091-DE7F3849A7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0612" y="354212"/>
            <a:ext cx="4930775" cy="5411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247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>
            <a:extLst>
              <a:ext uri="{FF2B5EF4-FFF2-40B4-BE49-F238E27FC236}">
                <a16:creationId xmlns:a16="http://schemas.microsoft.com/office/drawing/2014/main" id="{8118953C-2EC2-77ED-9872-BF59C91C0C52}"/>
              </a:ext>
            </a:extLst>
          </p:cNvPr>
          <p:cNvSpPr txBox="1"/>
          <p:nvPr/>
        </p:nvSpPr>
        <p:spPr>
          <a:xfrm>
            <a:off x="857250" y="5857457"/>
            <a:ext cx="996587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zh-TW" sz="3600" dirty="0">
                <a:solidFill>
                  <a:srgbClr val="000000"/>
                </a:solidFill>
              </a:rPr>
              <a:t>蕭壠園區依據清代《番社采風圖》仿製出的服飾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DE1B38C6-6EEF-6164-D0EE-E6847D88A7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6937" y="647700"/>
            <a:ext cx="7858125" cy="4932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2522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2BB931EC-8481-FC14-09BD-7DEF10A31C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6805" y="354212"/>
            <a:ext cx="5276850" cy="54197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500CF9CC-C8C7-AB92-E825-FD0F6743799B}"/>
              </a:ext>
            </a:extLst>
          </p:cNvPr>
          <p:cNvSpPr txBox="1"/>
          <p:nvPr/>
        </p:nvSpPr>
        <p:spPr>
          <a:xfrm>
            <a:off x="2340993" y="6012732"/>
            <a:ext cx="775640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3600" dirty="0">
                <a:solidFill>
                  <a:srgbClr val="000000"/>
                </a:solidFill>
              </a:rPr>
              <a:t>19</a:t>
            </a:r>
            <a:r>
              <a:rPr lang="zh-TW" altLang="zh-TW" sz="3600" dirty="0">
                <a:solidFill>
                  <a:srgbClr val="000000"/>
                </a:solidFill>
              </a:rPr>
              <a:t>世紀英國攝影師拍攝的西拉雅族</a:t>
            </a:r>
          </a:p>
        </p:txBody>
      </p:sp>
    </p:spTree>
    <p:extLst>
      <p:ext uri="{BB962C8B-B14F-4D97-AF65-F5344CB8AC3E}">
        <p14:creationId xmlns:p14="http://schemas.microsoft.com/office/powerpoint/2010/main" val="882234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242353B7-5EB5-A28E-BD8A-F908730D2D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603" y="1028700"/>
            <a:ext cx="7369127" cy="4800600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423EFAFC-2103-6602-8E78-BC7C78112F59}"/>
              </a:ext>
            </a:extLst>
          </p:cNvPr>
          <p:cNvSpPr txBox="1"/>
          <p:nvPr/>
        </p:nvSpPr>
        <p:spPr>
          <a:xfrm>
            <a:off x="8844888" y="1776610"/>
            <a:ext cx="25740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zh-TW" sz="3600" dirty="0">
                <a:solidFill>
                  <a:srgbClr val="000000"/>
                </a:solidFill>
              </a:rPr>
              <a:t>骨製骰子</a:t>
            </a:r>
            <a:endParaRPr lang="zh-TW" altLang="en-US" sz="3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5880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6301368-D413-D496-4892-190C27FEEC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98508" y="0"/>
            <a:ext cx="6096000" cy="1851091"/>
          </a:xfrm>
        </p:spPr>
        <p:txBody>
          <a:bodyPr>
            <a:noAutofit/>
          </a:bodyPr>
          <a:lstStyle/>
          <a:p>
            <a:pPr>
              <a:lnSpc>
                <a:spcPct val="200000"/>
              </a:lnSpc>
            </a:pPr>
            <a:r>
              <a:rPr lang="zh-TW" altLang="en-US" sz="2400" dirty="0">
                <a:latin typeface="標楷體" panose="02010601000101010101" pitchFamily="2" charset="-120"/>
                <a:ea typeface="標楷體" panose="02010601000101010101" pitchFamily="2" charset="-120"/>
              </a:rPr>
              <a:t>西拉雅族祖先與外來者進行貿易交換的證據。</a:t>
            </a:r>
            <a:br>
              <a:rPr lang="en-US" altLang="zh-TW" sz="2400" dirty="0">
                <a:latin typeface="標楷體" panose="02010601000101010101" pitchFamily="2" charset="-120"/>
                <a:ea typeface="標楷體" panose="02010601000101010101" pitchFamily="2" charset="-120"/>
              </a:rPr>
            </a:br>
            <a:r>
              <a:rPr lang="zh-TW" altLang="en-US" sz="2400" dirty="0">
                <a:latin typeface="標楷體" panose="02010601000101010101" pitchFamily="2" charset="-120"/>
                <a:ea typeface="標楷體" panose="02010601000101010101" pitchFamily="2" charset="-120"/>
              </a:rPr>
              <a:t>一般用來作為傳統服飾上的裝飾物及配件</a:t>
            </a:r>
            <a:endParaRPr kumimoji="1" lang="zh-TW" altLang="en-US" sz="8000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5FD7C2D2-4841-89B7-8004-D269D63E44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632" y="2155614"/>
            <a:ext cx="3230377" cy="2465173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68E5225C-4E0E-53B2-E8F0-AD0A30B439A9}"/>
              </a:ext>
            </a:extLst>
          </p:cNvPr>
          <p:cNvSpPr txBox="1"/>
          <p:nvPr/>
        </p:nvSpPr>
        <p:spPr>
          <a:xfrm>
            <a:off x="599217" y="5601785"/>
            <a:ext cx="1133135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3200" b="1" dirty="0">
                <a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標楷體" panose="02010601000101010101" pitchFamily="2" charset="-120"/>
                <a:ea typeface="標楷體" panose="02010601000101010101" pitchFamily="2" charset="-120"/>
                <a:cs typeface="+mj-cs"/>
              </a:rPr>
              <a:t>想一想若台灣不產青銅，那麼此物何來？主要用途是什麼呢？</a:t>
            </a:r>
            <a:endParaRPr lang="zh-TW" altLang="zh-TW" sz="3200" b="1" dirty="0">
              <a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tile tx="6350" ty="-127000" sx="65000" sy="64000" flip="none" algn="tl"/>
              </a:blipFill>
              <a:latin typeface="標楷體" panose="02010601000101010101" pitchFamily="2" charset="-120"/>
              <a:ea typeface="標楷體" panose="02010601000101010101" pitchFamily="2" charset="-120"/>
              <a:cs typeface="+mj-cs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002FACF4-8033-6C17-4A3E-2FBCD2D5E8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95862" y="2070560"/>
            <a:ext cx="4162224" cy="2716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108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46DC4B57-1C61-24D9-2D24-1900685A40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8289" y="5294016"/>
            <a:ext cx="12023711" cy="769441"/>
          </a:xfrm>
        </p:spPr>
        <p:txBody>
          <a:bodyPr>
            <a:normAutofit/>
          </a:bodyPr>
          <a:lstStyle/>
          <a:p>
            <a:pPr>
              <a:lnSpc>
                <a:spcPct val="160000"/>
              </a:lnSpc>
            </a:pPr>
            <a:r>
              <a:rPr lang="zh-TW" altLang="en-US" sz="2400" dirty="0">
                <a:latin typeface="Yuanti TC Light" panose="02010600040101010101" pitchFamily="2" charset="-120"/>
                <a:ea typeface="Yuanti TC Light" panose="02010600040101010101" pitchFamily="2" charset="-120"/>
              </a:rPr>
              <a:t>裝飾</a:t>
            </a:r>
            <a:r>
              <a:rPr lang="zh-TW" altLang="en-US" sz="2400" b="0" dirty="0">
                <a:latin typeface="Yuanti TC Light" panose="02010600040101010101" pitchFamily="2" charset="-120"/>
                <a:ea typeface="Yuanti TC Light" panose="02010600040101010101" pitchFamily="2" charset="-120"/>
              </a:rPr>
              <a:t>                                              </a:t>
            </a:r>
            <a:r>
              <a:rPr lang="zh-TW" altLang="en-US" sz="2400" dirty="0">
                <a:latin typeface="Yuanti TC Light" panose="02010600040101010101" pitchFamily="2" charset="-120"/>
                <a:ea typeface="Yuanti TC Light" panose="02010600040101010101" pitchFamily="2" charset="-120"/>
              </a:rPr>
              <a:t>社群</a:t>
            </a:r>
            <a:r>
              <a:rPr lang="zh-TW" altLang="en-US" sz="2400" b="0" dirty="0">
                <a:latin typeface="Yuanti TC Light" panose="02010600040101010101" pitchFamily="2" charset="-120"/>
                <a:ea typeface="Yuanti TC Light" panose="02010600040101010101" pitchFamily="2" charset="-120"/>
              </a:rPr>
              <a:t>                                       </a:t>
            </a:r>
            <a:r>
              <a:rPr lang="zh-TW" altLang="en-US" sz="2400" dirty="0">
                <a:latin typeface="Yuanti TC Light" panose="02010600040101010101" pitchFamily="2" charset="-120"/>
                <a:ea typeface="Yuanti TC Light" panose="02010600040101010101" pitchFamily="2" charset="-120"/>
              </a:rPr>
              <a:t>超自然力量</a:t>
            </a:r>
            <a:endParaRPr kumimoji="1" lang="zh-TW" altLang="en-US" sz="2400" b="0" dirty="0">
              <a:latin typeface="Yuanti TC Light" panose="02010600040101010101" pitchFamily="2" charset="-120"/>
              <a:ea typeface="Yuanti TC Light" panose="02010600040101010101" pitchFamily="2" charset="-12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CDD1E401-9BBC-5A6D-1864-1DEB3A0403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032" y="1179263"/>
            <a:ext cx="3949710" cy="3067272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D6785287-0285-00C5-C683-2D82187C8A3B}"/>
              </a:ext>
            </a:extLst>
          </p:cNvPr>
          <p:cNvSpPr txBox="1"/>
          <p:nvPr/>
        </p:nvSpPr>
        <p:spPr>
          <a:xfrm>
            <a:off x="1482960" y="409822"/>
            <a:ext cx="25465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4400" dirty="0">
                <a:solidFill>
                  <a:srgbClr val="000000"/>
                </a:solidFill>
              </a:rPr>
              <a:t>玻璃珠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8FBB7C37-2BB2-1D1C-C53E-2AA85FB098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5653" y="1179263"/>
            <a:ext cx="4641363" cy="3067272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F44A3429-2406-1F4F-6411-329AE7ECA136}"/>
              </a:ext>
            </a:extLst>
          </p:cNvPr>
          <p:cNvSpPr txBox="1"/>
          <p:nvPr/>
        </p:nvSpPr>
        <p:spPr>
          <a:xfrm>
            <a:off x="6180144" y="471376"/>
            <a:ext cx="25740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3600" dirty="0">
                <a:solidFill>
                  <a:srgbClr val="000000"/>
                </a:solidFill>
              </a:rPr>
              <a:t>瑪瑙珠</a:t>
            </a:r>
          </a:p>
        </p:txBody>
      </p:sp>
      <p:sp>
        <p:nvSpPr>
          <p:cNvPr id="2" name="文字版面配置區 2">
            <a:extLst>
              <a:ext uri="{FF2B5EF4-FFF2-40B4-BE49-F238E27FC236}">
                <a16:creationId xmlns:a16="http://schemas.microsoft.com/office/drawing/2014/main" id="{67370FE0-D2A3-259F-B22B-1F59186BFCFD}"/>
              </a:ext>
            </a:extLst>
          </p:cNvPr>
          <p:cNvSpPr txBox="1">
            <a:spLocks/>
          </p:cNvSpPr>
          <p:nvPr/>
        </p:nvSpPr>
        <p:spPr>
          <a:xfrm>
            <a:off x="578132" y="5298890"/>
            <a:ext cx="12023711" cy="76944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2"/>
              </a:buClr>
              <a:buSzPct val="85000"/>
              <a:buFont typeface="Wingdings" pitchFamily="2" charset="2"/>
              <a:buNone/>
              <a:defRPr sz="2000" b="1" kern="120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2"/>
              </a:buClr>
              <a:buSzPct val="85000"/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2"/>
              </a:buClr>
              <a:buSzPct val="85000"/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2"/>
              </a:buClr>
              <a:buSzPct val="85000"/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2"/>
              </a:buClr>
              <a:buSzPct val="85000"/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2"/>
              </a:buClr>
              <a:buSzPct val="85000"/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2"/>
              </a:buClr>
              <a:buSzPct val="85000"/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2"/>
              </a:buClr>
              <a:buSzPct val="85000"/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2"/>
              </a:buClr>
              <a:buSzPct val="85000"/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60000"/>
              </a:lnSpc>
            </a:pPr>
            <a:r>
              <a:rPr lang="zh-TW" altLang="en-US" sz="2400" b="0" dirty="0">
                <a:latin typeface="Yuanti TC Light" panose="02010600040101010101" pitchFamily="2" charset="-120"/>
                <a:ea typeface="Yuanti TC Light" panose="02010600040101010101" pitchFamily="2" charset="-120"/>
              </a:rPr>
              <a:t>    身體裝飾、表現美感                  價值和地位的象徵                               神聖意義</a:t>
            </a:r>
            <a:endParaRPr kumimoji="1" lang="zh-TW" altLang="en-US" sz="2400" b="0" dirty="0">
              <a:latin typeface="Yuanti TC Light" panose="02010600040101010101" pitchFamily="2" charset="-120"/>
              <a:ea typeface="Yuanti TC Light" panose="02010600040101010101" pitchFamily="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429068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>
            <a:extLst>
              <a:ext uri="{FF2B5EF4-FFF2-40B4-BE49-F238E27FC236}">
                <a16:creationId xmlns:a16="http://schemas.microsoft.com/office/drawing/2014/main" id="{D6785287-0285-00C5-C683-2D82187C8A3B}"/>
              </a:ext>
            </a:extLst>
          </p:cNvPr>
          <p:cNvSpPr txBox="1"/>
          <p:nvPr/>
        </p:nvSpPr>
        <p:spPr>
          <a:xfrm>
            <a:off x="1011362" y="386423"/>
            <a:ext cx="25465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4400" dirty="0">
                <a:solidFill>
                  <a:srgbClr val="000000"/>
                </a:solidFill>
              </a:rPr>
              <a:t>玻璃珠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F44A3429-2406-1F4F-6411-329AE7ECA136}"/>
              </a:ext>
            </a:extLst>
          </p:cNvPr>
          <p:cNvSpPr txBox="1"/>
          <p:nvPr/>
        </p:nvSpPr>
        <p:spPr>
          <a:xfrm>
            <a:off x="5751039" y="532931"/>
            <a:ext cx="25740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3600" dirty="0">
                <a:solidFill>
                  <a:srgbClr val="000000"/>
                </a:solidFill>
              </a:rPr>
              <a:t>瑪瑙珠</a:t>
            </a:r>
          </a:p>
        </p:txBody>
      </p:sp>
      <p:sp>
        <p:nvSpPr>
          <p:cNvPr id="9" name="文字版面配置區 8">
            <a:extLst>
              <a:ext uri="{FF2B5EF4-FFF2-40B4-BE49-F238E27FC236}">
                <a16:creationId xmlns:a16="http://schemas.microsoft.com/office/drawing/2014/main" id="{9477F524-9AB1-5930-C1A6-B77D61E772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BBC4BEED-4C4B-2258-84C3-E5F94730A0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8992" y="1486759"/>
            <a:ext cx="3266123" cy="3225800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4F40A0F8-6B8C-0A88-F83E-DA452B5E20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586" y="1486759"/>
            <a:ext cx="2784375" cy="322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3424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528193C4-4ADD-2A9D-1518-96F11E687F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823" y="786311"/>
            <a:ext cx="6060539" cy="4039224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zh-TW" altLang="en-US" b="0" i="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「新港文書」 </a:t>
            </a:r>
            <a:r>
              <a:rPr lang="zh-TW" altLang="en-US" b="0" i="0" strike="noStrike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西拉雅族</a:t>
            </a:r>
            <a:r>
              <a:rPr lang="zh-TW" altLang="en-US" b="0" i="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流傳下的土地買賣契約文書，使用的是據</a:t>
            </a:r>
            <a:r>
              <a:rPr lang="zh-TW" altLang="en-US" b="0" i="0" strike="noStrike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羅馬</a:t>
            </a:r>
            <a:r>
              <a:rPr lang="zh-TW" altLang="en-US" b="0" i="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拉丁拼音的字母撰寫成。但隨著</a:t>
            </a:r>
            <a:r>
              <a:rPr lang="zh-TW" altLang="en-US" b="0" i="0" strike="noStrike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西拉雅族</a:t>
            </a:r>
            <a:r>
              <a:rPr lang="zh-TW" altLang="en-US" b="0" i="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與漢人通婚同化，現今新港文已經很少使用。 在荷蘭統治臺灣時期，傳教士也隨著來到臺灣。臺南新港社附近的傳教士，不僅使用拉丁文拼注</a:t>
            </a:r>
            <a:r>
              <a:rPr lang="zh-TW" altLang="en-US" b="0" i="0" strike="noStrike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原住民</a:t>
            </a:r>
            <a:r>
              <a:rPr lang="zh-TW" altLang="en-US" b="0" i="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語，並且也開辦學校，教導</a:t>
            </a:r>
            <a:r>
              <a:rPr lang="zh-TW" altLang="en-US" b="0" i="0" strike="noStrike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原住民</a:t>
            </a:r>
            <a:r>
              <a:rPr lang="zh-TW" altLang="en-US" b="0" i="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族教義與如何以拉丁文書寫</a:t>
            </a:r>
            <a:r>
              <a:rPr lang="zh-TW" altLang="en-US" b="0" i="0" strike="noStrike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原住民</a:t>
            </a:r>
            <a:r>
              <a:rPr lang="zh-TW" altLang="en-US" b="0" i="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族語言，此便形成以後的新港文。 </a:t>
            </a:r>
            <a:endParaRPr lang="zh-TW" altLang="en-US" b="0" dirty="0">
              <a:solidFill>
                <a:schemeClr val="tx1"/>
              </a:solidFill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BBE1D171-3A32-5AEE-B046-7D8013C62A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89778" y="603965"/>
            <a:ext cx="2719532" cy="392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8301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內容版面配置區 6">
            <a:extLst>
              <a:ext uri="{FF2B5EF4-FFF2-40B4-BE49-F238E27FC236}">
                <a16:creationId xmlns:a16="http://schemas.microsoft.com/office/drawing/2014/main" id="{9176A855-ECFB-A220-1048-6F33EB1BCD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50055"/>
          <a:stretch/>
        </p:blipFill>
        <p:spPr>
          <a:xfrm>
            <a:off x="595246" y="115211"/>
            <a:ext cx="4793665" cy="6742789"/>
          </a:xfr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E48DA885-0234-4C18-A8CA-E2C8FCDD3B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6790" y="1289304"/>
            <a:ext cx="6416480" cy="4491535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BA78D219-3D75-5452-5F07-75F29F41A958}"/>
              </a:ext>
            </a:extLst>
          </p:cNvPr>
          <p:cNvSpPr txBox="1"/>
          <p:nvPr/>
        </p:nvSpPr>
        <p:spPr>
          <a:xfrm>
            <a:off x="1627883" y="2824843"/>
            <a:ext cx="538843" cy="375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dirty="0">
                <a:highlight>
                  <a:srgbClr val="FFFF00"/>
                </a:highlight>
              </a:rPr>
              <a:t>２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D1DCC0E0-EEED-1281-FB03-17C97289F489}"/>
              </a:ext>
            </a:extLst>
          </p:cNvPr>
          <p:cNvSpPr txBox="1"/>
          <p:nvPr/>
        </p:nvSpPr>
        <p:spPr>
          <a:xfrm>
            <a:off x="2626704" y="2824843"/>
            <a:ext cx="634796" cy="375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dirty="0">
                <a:highlight>
                  <a:srgbClr val="FFFF00"/>
                </a:highlight>
              </a:rPr>
              <a:t>４ 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5B593269-4FEF-5223-D81B-A2EDF65F516F}"/>
              </a:ext>
            </a:extLst>
          </p:cNvPr>
          <p:cNvSpPr txBox="1"/>
          <p:nvPr/>
        </p:nvSpPr>
        <p:spPr>
          <a:xfrm>
            <a:off x="3928763" y="2736678"/>
            <a:ext cx="5388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dirty="0">
                <a:highlight>
                  <a:srgbClr val="FFFF00"/>
                </a:highlight>
              </a:rPr>
              <a:t>  </a:t>
            </a:r>
            <a:r>
              <a:rPr kumimoji="1" lang="en-US" altLang="zh-TW" dirty="0">
                <a:highlight>
                  <a:srgbClr val="FFFF00"/>
                </a:highlight>
              </a:rPr>
              <a:t>6</a:t>
            </a:r>
            <a:r>
              <a:rPr kumimoji="1" lang="zh-TW" altLang="en-US" dirty="0">
                <a:highlight>
                  <a:srgbClr val="FFFF00"/>
                </a:highlight>
              </a:rPr>
              <a:t> </a:t>
            </a:r>
            <a:r>
              <a:rPr kumimoji="1" lang="en-US" altLang="zh-TW" dirty="0">
                <a:highlight>
                  <a:srgbClr val="FFFF00"/>
                </a:highlight>
              </a:rPr>
              <a:t> </a:t>
            </a:r>
            <a:r>
              <a:rPr kumimoji="1" lang="zh-TW" altLang="en-US" dirty="0">
                <a:highlight>
                  <a:srgbClr val="FFFF00"/>
                </a:highlight>
              </a:rPr>
              <a:t> </a:t>
            </a:r>
            <a:endParaRPr kumimoji="1" lang="en-US" altLang="zh-TW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71053325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形 6" descr="重新整理">
            <a:extLst>
              <a:ext uri="{FF2B5EF4-FFF2-40B4-BE49-F238E27FC236}">
                <a16:creationId xmlns:a16="http://schemas.microsoft.com/office/drawing/2014/main" id="{648A70B5-D5A5-352C-B7CB-A51DDC08DE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487385" y="1485899"/>
            <a:ext cx="2857500" cy="2857500"/>
          </a:xfrm>
          <a:prstGeom prst="rect">
            <a:avLst/>
          </a:prstGeom>
        </p:spPr>
      </p:pic>
      <p:pic>
        <p:nvPicPr>
          <p:cNvPr id="9" name="圖形 8" descr="一群男人">
            <a:extLst>
              <a:ext uri="{FF2B5EF4-FFF2-40B4-BE49-F238E27FC236}">
                <a16:creationId xmlns:a16="http://schemas.microsoft.com/office/drawing/2014/main" id="{64FA27D6-BEAE-EAB3-AD5D-D15D840247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472542" y="2481942"/>
            <a:ext cx="914400" cy="914400"/>
          </a:xfrm>
          <a:prstGeom prst="rect">
            <a:avLst/>
          </a:prstGeom>
        </p:spPr>
      </p:pic>
      <p:pic>
        <p:nvPicPr>
          <p:cNvPr id="10" name="圖形 9" descr="重新整理">
            <a:extLst>
              <a:ext uri="{FF2B5EF4-FFF2-40B4-BE49-F238E27FC236}">
                <a16:creationId xmlns:a16="http://schemas.microsoft.com/office/drawing/2014/main" id="{7A57A453-6E20-BB4A-AAC1-715D378F6F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901292" y="1485899"/>
            <a:ext cx="2857500" cy="2857500"/>
          </a:xfrm>
          <a:prstGeom prst="rect">
            <a:avLst/>
          </a:prstGeom>
        </p:spPr>
      </p:pic>
      <p:pic>
        <p:nvPicPr>
          <p:cNvPr id="11" name="圖形 10" descr="一群男人">
            <a:extLst>
              <a:ext uri="{FF2B5EF4-FFF2-40B4-BE49-F238E27FC236}">
                <a16:creationId xmlns:a16="http://schemas.microsoft.com/office/drawing/2014/main" id="{6FFF420E-5808-1919-8EC7-EA2C9A390C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886449" y="2481942"/>
            <a:ext cx="914400" cy="914400"/>
          </a:xfrm>
          <a:prstGeom prst="rect">
            <a:avLst/>
          </a:prstGeom>
        </p:spPr>
      </p:pic>
      <p:pic>
        <p:nvPicPr>
          <p:cNvPr id="12" name="圖形 11" descr="重新整理">
            <a:extLst>
              <a:ext uri="{FF2B5EF4-FFF2-40B4-BE49-F238E27FC236}">
                <a16:creationId xmlns:a16="http://schemas.microsoft.com/office/drawing/2014/main" id="{3FC3ACEB-DA29-7F4C-4BBE-96065060FD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15199" y="1485899"/>
            <a:ext cx="2857500" cy="2857500"/>
          </a:xfrm>
          <a:prstGeom prst="rect">
            <a:avLst/>
          </a:prstGeom>
        </p:spPr>
      </p:pic>
      <p:pic>
        <p:nvPicPr>
          <p:cNvPr id="13" name="圖形 12" descr="一群男人">
            <a:extLst>
              <a:ext uri="{FF2B5EF4-FFF2-40B4-BE49-F238E27FC236}">
                <a16:creationId xmlns:a16="http://schemas.microsoft.com/office/drawing/2014/main" id="{E83E3F8C-96F8-DB8B-CACE-466AB3E175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300356" y="2481942"/>
            <a:ext cx="914400" cy="914400"/>
          </a:xfrm>
          <a:prstGeom prst="rect">
            <a:avLst/>
          </a:prstGeom>
        </p:spPr>
      </p:pic>
      <p:sp>
        <p:nvSpPr>
          <p:cNvPr id="14" name="標題 1">
            <a:extLst>
              <a:ext uri="{FF2B5EF4-FFF2-40B4-BE49-F238E27FC236}">
                <a16:creationId xmlns:a16="http://schemas.microsoft.com/office/drawing/2014/main" id="{21CF5845-C9D0-4A10-7137-F51FF6878B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4497" y="1029361"/>
            <a:ext cx="1323275" cy="636373"/>
          </a:xfrm>
        </p:spPr>
        <p:txBody>
          <a:bodyPr>
            <a:noAutofit/>
          </a:bodyPr>
          <a:lstStyle/>
          <a:p>
            <a:r>
              <a:rPr lang="zh-TW" altLang="en-US" sz="2800" dirty="0">
                <a:effectLst/>
                <a:latin typeface="標楷體" panose="02010601000101010101" pitchFamily="2" charset="-120"/>
                <a:ea typeface="標楷體" panose="02010601000101010101" pitchFamily="2" charset="-120"/>
              </a:rPr>
              <a:t>荷蘭人</a:t>
            </a:r>
            <a:endParaRPr kumimoji="1" lang="zh-TW" altLang="en-US" sz="8800" dirty="0"/>
          </a:p>
        </p:txBody>
      </p:sp>
      <p:sp>
        <p:nvSpPr>
          <p:cNvPr id="15" name="標題 1">
            <a:extLst>
              <a:ext uri="{FF2B5EF4-FFF2-40B4-BE49-F238E27FC236}">
                <a16:creationId xmlns:a16="http://schemas.microsoft.com/office/drawing/2014/main" id="{21E8A161-CDC8-A5A0-74A3-C69B3C445B87}"/>
              </a:ext>
            </a:extLst>
          </p:cNvPr>
          <p:cNvSpPr txBox="1">
            <a:spLocks/>
          </p:cNvSpPr>
          <p:nvPr/>
        </p:nvSpPr>
        <p:spPr>
          <a:xfrm>
            <a:off x="5668404" y="1029361"/>
            <a:ext cx="1323275" cy="6363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7200" b="1" kern="1200" cap="none" baseline="0">
                <a:blipFill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2800" dirty="0">
                <a:latin typeface="標楷體" panose="02010601000101010101" pitchFamily="2" charset="-120"/>
                <a:ea typeface="標楷體" panose="02010601000101010101" pitchFamily="2" charset="-120"/>
              </a:rPr>
              <a:t>漢人</a:t>
            </a:r>
            <a:endParaRPr kumimoji="1" lang="zh-TW" altLang="en-US" sz="8800" dirty="0"/>
          </a:p>
        </p:txBody>
      </p:sp>
      <p:sp>
        <p:nvSpPr>
          <p:cNvPr id="16" name="標題 1">
            <a:extLst>
              <a:ext uri="{FF2B5EF4-FFF2-40B4-BE49-F238E27FC236}">
                <a16:creationId xmlns:a16="http://schemas.microsoft.com/office/drawing/2014/main" id="{93C1B186-BED0-D346-50AD-01665DB1C9B6}"/>
              </a:ext>
            </a:extLst>
          </p:cNvPr>
          <p:cNvSpPr txBox="1">
            <a:spLocks/>
          </p:cNvSpPr>
          <p:nvPr/>
        </p:nvSpPr>
        <p:spPr>
          <a:xfrm>
            <a:off x="7758791" y="1029361"/>
            <a:ext cx="3451104" cy="6363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7200" b="1" kern="1200" cap="none" baseline="0">
                <a:blipFill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2800" dirty="0">
                <a:latin typeface="標楷體" panose="02010601000101010101" pitchFamily="2" charset="-120"/>
                <a:ea typeface="標楷體" panose="02010601000101010101" pitchFamily="2" charset="-120"/>
              </a:rPr>
              <a:t>台灣原住民族</a:t>
            </a:r>
            <a:endParaRPr kumimoji="1" lang="zh-TW" altLang="en-US" sz="8800" dirty="0"/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1F9FA1A7-578B-7BFE-B774-6CDD387EA4FB}"/>
              </a:ext>
            </a:extLst>
          </p:cNvPr>
          <p:cNvSpPr txBox="1"/>
          <p:nvPr/>
        </p:nvSpPr>
        <p:spPr>
          <a:xfrm>
            <a:off x="860650" y="5536251"/>
            <a:ext cx="1188039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3200" kern="100" dirty="0"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想一想</a:t>
            </a:r>
            <a:r>
              <a:rPr lang="zh-TW" altLang="zh-TW" sz="3200" kern="100" dirty="0"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西拉雅人與</a:t>
            </a:r>
            <a:r>
              <a:rPr lang="zh-TW" altLang="en-US" sz="3200" kern="100" dirty="0"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其他族群共</a:t>
            </a:r>
            <a:r>
              <a:rPr lang="zh-TW" altLang="zh-TW" sz="3200" kern="100" dirty="0"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同生活會</a:t>
            </a:r>
            <a:r>
              <a:rPr lang="zh-TW" altLang="en-US" sz="3200" kern="100" dirty="0"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發生</a:t>
            </a:r>
            <a:r>
              <a:rPr lang="zh-TW" altLang="zh-TW" sz="3200" kern="100" dirty="0"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什麼改變</a:t>
            </a:r>
            <a:r>
              <a:rPr lang="zh-TW" altLang="en-US" sz="3200" kern="100" dirty="0"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呢</a:t>
            </a:r>
            <a:r>
              <a:rPr lang="zh-TW" altLang="zh-TW" sz="3200" kern="100" dirty="0"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？</a:t>
            </a:r>
          </a:p>
        </p:txBody>
      </p:sp>
    </p:spTree>
    <p:extLst>
      <p:ext uri="{BB962C8B-B14F-4D97-AF65-F5344CB8AC3E}">
        <p14:creationId xmlns:p14="http://schemas.microsoft.com/office/powerpoint/2010/main" val="1001602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4BCA46A8-9554-57F4-71BB-440E19D389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62003"/>
            <a:ext cx="11988256" cy="4038417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D825EF3B-DB1C-0ED9-70E3-000AA8368670}"/>
              </a:ext>
            </a:extLst>
          </p:cNvPr>
          <p:cNvSpPr txBox="1"/>
          <p:nvPr/>
        </p:nvSpPr>
        <p:spPr>
          <a:xfrm>
            <a:off x="4356274" y="3426016"/>
            <a:ext cx="538843" cy="375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dirty="0">
                <a:highlight>
                  <a:srgbClr val="FFFF00"/>
                </a:highlight>
              </a:rPr>
              <a:t>２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D2D65765-8121-6F79-2E9E-C0606D62661F}"/>
              </a:ext>
            </a:extLst>
          </p:cNvPr>
          <p:cNvSpPr txBox="1"/>
          <p:nvPr/>
        </p:nvSpPr>
        <p:spPr>
          <a:xfrm>
            <a:off x="10798621" y="1494777"/>
            <a:ext cx="538843" cy="375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dirty="0">
                <a:highlight>
                  <a:srgbClr val="FFFF00"/>
                </a:highlight>
              </a:rPr>
              <a:t>４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350E6874-C524-ECCA-BD18-8F924C330E7D}"/>
              </a:ext>
            </a:extLst>
          </p:cNvPr>
          <p:cNvSpPr txBox="1"/>
          <p:nvPr/>
        </p:nvSpPr>
        <p:spPr>
          <a:xfrm>
            <a:off x="4356274" y="1557580"/>
            <a:ext cx="5388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dirty="0">
                <a:highlight>
                  <a:srgbClr val="FFFF00"/>
                </a:highlight>
              </a:rPr>
              <a:t> </a:t>
            </a:r>
            <a:r>
              <a:rPr kumimoji="1" lang="en-US" altLang="zh-TW" dirty="0">
                <a:highlight>
                  <a:srgbClr val="FFFF00"/>
                </a:highlight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848382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7BBCE7D-802C-13A8-2DB9-555E6A3919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9FBEF00-EBD6-1C82-D10F-A84F211130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46F538D2-7591-A6B7-875F-928E9C296A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755" t="2551" r="1988" b="54822"/>
          <a:stretch/>
        </p:blipFill>
        <p:spPr>
          <a:xfrm>
            <a:off x="2217968" y="133735"/>
            <a:ext cx="9903418" cy="6590530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FEA0AA8C-FE70-26C6-1528-D8A07270CE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55" t="2176" r="51207" b="52087"/>
          <a:stretch/>
        </p:blipFill>
        <p:spPr>
          <a:xfrm>
            <a:off x="247973" y="298652"/>
            <a:ext cx="3211105" cy="2221724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3D46A98C-27F0-0ADB-B1D2-17AC2C9AB40D}"/>
              </a:ext>
            </a:extLst>
          </p:cNvPr>
          <p:cNvSpPr txBox="1"/>
          <p:nvPr/>
        </p:nvSpPr>
        <p:spPr>
          <a:xfrm>
            <a:off x="2785022" y="4806376"/>
            <a:ext cx="4762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2400" dirty="0">
                <a:highlight>
                  <a:srgbClr val="FFFF00"/>
                </a:highlight>
              </a:rPr>
              <a:t>第</a:t>
            </a:r>
            <a:endParaRPr kumimoji="1" lang="en-US" altLang="zh-TW" sz="2400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8708931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0E17EE01-FC43-1F53-FFF9-BDB54008F4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307" t="2691" r="1450" b="51375"/>
          <a:stretch/>
        </p:blipFill>
        <p:spPr>
          <a:xfrm>
            <a:off x="2939512" y="551481"/>
            <a:ext cx="9128502" cy="6306519"/>
          </a:xfrm>
          <a:prstGeom prst="rect">
            <a:avLst/>
          </a:prstGeom>
        </p:spPr>
      </p:pic>
      <p:pic>
        <p:nvPicPr>
          <p:cNvPr id="2" name="圖片 1">
            <a:extLst>
              <a:ext uri="{FF2B5EF4-FFF2-40B4-BE49-F238E27FC236}">
                <a16:creationId xmlns:a16="http://schemas.microsoft.com/office/drawing/2014/main" id="{2CAC58F4-9CAB-AAB5-56DF-46E1AF3178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16" t="1261" r="51740" b="51018"/>
          <a:stretch/>
        </p:blipFill>
        <p:spPr>
          <a:xfrm>
            <a:off x="123986" y="185979"/>
            <a:ext cx="3487120" cy="2502851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F63AFE3F-E760-1F3E-893B-BE019148FCDA}"/>
              </a:ext>
            </a:extLst>
          </p:cNvPr>
          <p:cNvSpPr txBox="1"/>
          <p:nvPr/>
        </p:nvSpPr>
        <p:spPr>
          <a:xfrm>
            <a:off x="3527230" y="4169171"/>
            <a:ext cx="4762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2400" dirty="0">
                <a:highlight>
                  <a:srgbClr val="FFFF00"/>
                </a:highlight>
              </a:rPr>
              <a:t>第</a:t>
            </a:r>
            <a:endParaRPr kumimoji="1" lang="en-US" altLang="zh-TW" sz="2400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1601248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0E17EE01-FC43-1F53-FFF9-BDB54008F4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618" t="52377" r="1780" b="2304"/>
          <a:stretch/>
        </p:blipFill>
        <p:spPr>
          <a:xfrm>
            <a:off x="2749743" y="371960"/>
            <a:ext cx="9106461" cy="6292312"/>
          </a:xfrm>
          <a:prstGeom prst="rect">
            <a:avLst/>
          </a:prstGeom>
        </p:spPr>
      </p:pic>
      <p:pic>
        <p:nvPicPr>
          <p:cNvPr id="2" name="圖片 1">
            <a:extLst>
              <a:ext uri="{FF2B5EF4-FFF2-40B4-BE49-F238E27FC236}">
                <a16:creationId xmlns:a16="http://schemas.microsoft.com/office/drawing/2014/main" id="{EF8E3343-07FE-2B20-AE16-949B668EED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33" t="51011" r="50970" b="1620"/>
          <a:stretch/>
        </p:blipFill>
        <p:spPr>
          <a:xfrm>
            <a:off x="123985" y="193728"/>
            <a:ext cx="3506791" cy="2464231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5EE59C74-E6F1-A03F-7114-442E900A550B}"/>
              </a:ext>
            </a:extLst>
          </p:cNvPr>
          <p:cNvSpPr txBox="1"/>
          <p:nvPr/>
        </p:nvSpPr>
        <p:spPr>
          <a:xfrm>
            <a:off x="3295661" y="3738377"/>
            <a:ext cx="4762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2400" dirty="0">
                <a:highlight>
                  <a:srgbClr val="FFFF00"/>
                </a:highlight>
              </a:rPr>
              <a:t>第</a:t>
            </a:r>
            <a:endParaRPr kumimoji="1" lang="en-US" altLang="zh-TW" sz="2400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5065793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內容版面配置區 4">
            <a:extLst>
              <a:ext uri="{FF2B5EF4-FFF2-40B4-BE49-F238E27FC236}">
                <a16:creationId xmlns:a16="http://schemas.microsoft.com/office/drawing/2014/main" id="{D8236DC3-EF58-F748-308E-F256704BA48E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30629" y="1705831"/>
          <a:ext cx="11930742" cy="399350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98902">
                  <a:extLst>
                    <a:ext uri="{9D8B030D-6E8A-4147-A177-3AD203B41FA5}">
                      <a16:colId xmlns:a16="http://schemas.microsoft.com/office/drawing/2014/main" val="3143705824"/>
                    </a:ext>
                  </a:extLst>
                </a:gridCol>
                <a:gridCol w="1718788">
                  <a:extLst>
                    <a:ext uri="{9D8B030D-6E8A-4147-A177-3AD203B41FA5}">
                      <a16:colId xmlns:a16="http://schemas.microsoft.com/office/drawing/2014/main" val="3643931797"/>
                    </a:ext>
                  </a:extLst>
                </a:gridCol>
                <a:gridCol w="2655718">
                  <a:extLst>
                    <a:ext uri="{9D8B030D-6E8A-4147-A177-3AD203B41FA5}">
                      <a16:colId xmlns:a16="http://schemas.microsoft.com/office/drawing/2014/main" val="3928765090"/>
                    </a:ext>
                  </a:extLst>
                </a:gridCol>
                <a:gridCol w="2899382">
                  <a:extLst>
                    <a:ext uri="{9D8B030D-6E8A-4147-A177-3AD203B41FA5}">
                      <a16:colId xmlns:a16="http://schemas.microsoft.com/office/drawing/2014/main" val="1179779870"/>
                    </a:ext>
                  </a:extLst>
                </a:gridCol>
                <a:gridCol w="3157952">
                  <a:extLst>
                    <a:ext uri="{9D8B030D-6E8A-4147-A177-3AD203B41FA5}">
                      <a16:colId xmlns:a16="http://schemas.microsoft.com/office/drawing/2014/main" val="2100529889"/>
                    </a:ext>
                  </a:extLst>
                </a:gridCol>
              </a:tblGrid>
              <a:tr h="641414">
                <a:tc>
                  <a:txBody>
                    <a:bodyPr/>
                    <a:lstStyle/>
                    <a:p>
                      <a:pPr algn="ctr" fontAlgn="ctr" hangingPunct="0">
                        <a:lnSpc>
                          <a:spcPct val="115000"/>
                        </a:lnSpc>
                      </a:pPr>
                      <a:r>
                        <a:rPr lang="zh-TW" altLang="en-US" sz="1800" b="0" kern="100" dirty="0">
                          <a:solidFill>
                            <a:schemeClr val="dk1"/>
                          </a:solidFill>
                          <a:effectLst/>
                          <a:latin typeface="Yuanti TC" panose="02010600040101010101" pitchFamily="2" charset="-120"/>
                          <a:ea typeface="Yuanti TC" panose="02010600040101010101" pitchFamily="2" charset="-120"/>
                          <a:cs typeface="+mn-cs"/>
                        </a:rPr>
                        <a:t>國家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ctr" hangingPunct="0">
                        <a:lnSpc>
                          <a:spcPct val="115000"/>
                        </a:lnSpc>
                      </a:pPr>
                      <a:r>
                        <a:rPr lang="zh-TW" altLang="en-US" sz="1800" b="0" kern="100" dirty="0">
                          <a:solidFill>
                            <a:schemeClr val="dk1"/>
                          </a:solidFill>
                          <a:effectLst/>
                          <a:latin typeface="Yuanti TC" panose="02010600040101010101" pitchFamily="2" charset="-120"/>
                          <a:ea typeface="Yuanti TC" panose="02010600040101010101" pitchFamily="2" charset="-120"/>
                          <a:cs typeface="+mn-cs"/>
                        </a:rPr>
                        <a:t>物產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ctr" hangingPunct="0">
                        <a:lnSpc>
                          <a:spcPct val="115000"/>
                        </a:lnSpc>
                      </a:pPr>
                      <a:r>
                        <a:rPr lang="zh-TW" altLang="en-US" sz="1800" b="0" kern="100" dirty="0">
                          <a:solidFill>
                            <a:schemeClr val="dk1"/>
                          </a:solidFill>
                          <a:effectLst/>
                          <a:latin typeface="Yuanti TC" panose="02010600040101010101" pitchFamily="2" charset="-120"/>
                          <a:ea typeface="Yuanti TC" panose="02010600040101010101" pitchFamily="2" charset="-120"/>
                          <a:cs typeface="+mn-cs"/>
                        </a:rPr>
                        <a:t>進口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ctr" hangingPunct="0">
                        <a:lnSpc>
                          <a:spcPct val="115000"/>
                        </a:lnSpc>
                      </a:pPr>
                      <a:r>
                        <a:rPr lang="zh-TW" altLang="en-US" sz="1800" b="0" kern="100" dirty="0">
                          <a:solidFill>
                            <a:schemeClr val="dk1"/>
                          </a:solidFill>
                          <a:effectLst/>
                          <a:latin typeface="Yuanti TC" panose="02010600040101010101" pitchFamily="2" charset="-120"/>
                          <a:ea typeface="Yuanti TC" panose="02010600040101010101" pitchFamily="2" charset="-120"/>
                          <a:cs typeface="+mn-cs"/>
                        </a:rPr>
                        <a:t>出口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ctr" hangingPunct="0">
                        <a:lnSpc>
                          <a:spcPct val="115000"/>
                        </a:lnSpc>
                      </a:pPr>
                      <a:r>
                        <a:rPr lang="zh-TW" altLang="en-US" sz="1800" b="0" kern="100" dirty="0">
                          <a:solidFill>
                            <a:schemeClr val="dk1"/>
                          </a:solidFill>
                          <a:effectLst/>
                          <a:latin typeface="Yuanti TC" panose="02010600040101010101" pitchFamily="2" charset="-120"/>
                          <a:ea typeface="Yuanti TC" panose="02010600040101010101" pitchFamily="2" charset="-120"/>
                          <a:cs typeface="+mn-cs"/>
                        </a:rPr>
                        <a:t>任務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33956008"/>
                  </a:ext>
                </a:extLst>
              </a:tr>
              <a:tr h="641414">
                <a:tc>
                  <a:txBody>
                    <a:bodyPr/>
                    <a:lstStyle/>
                    <a:p>
                      <a:pPr marL="0" algn="ctr" defTabSz="914400" rtl="0" eaLnBrk="1" fontAlgn="ctr" latinLnBrk="0" hangingPunct="0">
                        <a:lnSpc>
                          <a:spcPct val="115000"/>
                        </a:lnSpc>
                      </a:pPr>
                      <a:r>
                        <a:rPr lang="zh-TW" altLang="en-US" sz="1800" b="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日本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ctr" hangingPunct="0">
                        <a:lnSpc>
                          <a:spcPct val="115000"/>
                        </a:lnSpc>
                      </a:pPr>
                      <a:r>
                        <a:rPr lang="zh-TW" altLang="en-US" sz="16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白銀（</a:t>
                      </a:r>
                      <a:r>
                        <a:rPr lang="en-US" altLang="zh-TW" sz="16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  <a:r>
                        <a:rPr lang="zh-TW" altLang="en-US" sz="16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兩）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fontAlgn="ctr" hangingPunct="0">
                        <a:lnSpc>
                          <a:spcPct val="115000"/>
                        </a:lnSpc>
                      </a:pPr>
                      <a:r>
                        <a:rPr lang="zh-TW" altLang="en-US" sz="16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蔗糖、鹿皮、絲綢（台灣）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fontAlgn="ctr" hangingPunct="0">
                        <a:lnSpc>
                          <a:spcPct val="115000"/>
                        </a:lnSpc>
                      </a:pPr>
                      <a:r>
                        <a:rPr lang="zh-TW" altLang="en-US" sz="1600" kern="1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白銀（台灣）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fontAlgn="ctr" hangingPunct="0">
                        <a:lnSpc>
                          <a:spcPct val="115000"/>
                        </a:lnSpc>
                      </a:pPr>
                      <a:r>
                        <a:rPr lang="zh-TW" altLang="en-US" sz="16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蔗糖三斤、鹿皮五張、絲綢兩匹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89501488"/>
                  </a:ext>
                </a:extLst>
              </a:tr>
              <a:tr h="641414">
                <a:tc>
                  <a:txBody>
                    <a:bodyPr/>
                    <a:lstStyle/>
                    <a:p>
                      <a:pPr marL="0" algn="ctr" defTabSz="914400" rtl="0" eaLnBrk="1" fontAlgn="ctr" latinLnBrk="0" hangingPunct="0">
                        <a:lnSpc>
                          <a:spcPct val="115000"/>
                        </a:lnSpc>
                      </a:pPr>
                      <a:r>
                        <a:rPr lang="zh-TW" altLang="en-US" sz="1800" b="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中國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ctr" hangingPunct="0">
                        <a:lnSpc>
                          <a:spcPct val="115000"/>
                        </a:lnSpc>
                      </a:pPr>
                      <a:r>
                        <a:rPr lang="zh-TW" altLang="zh-TW" sz="16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瓷器</a:t>
                      </a:r>
                      <a:r>
                        <a:rPr lang="zh-TW" altLang="en-US" sz="16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（</a:t>
                      </a:r>
                      <a:r>
                        <a:rPr lang="en-US" altLang="zh-TW" sz="16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r>
                        <a:rPr lang="zh-TW" altLang="en-US" sz="16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個）</a:t>
                      </a:r>
                      <a:endParaRPr lang="en-US" altLang="zh-TW" sz="16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 fontAlgn="ctr" hangingPunct="0">
                        <a:lnSpc>
                          <a:spcPct val="115000"/>
                        </a:lnSpc>
                      </a:pPr>
                      <a:r>
                        <a:rPr lang="zh-TW" altLang="zh-TW" sz="16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絲綢</a:t>
                      </a:r>
                      <a:r>
                        <a:rPr lang="zh-TW" altLang="en-US" sz="16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（</a:t>
                      </a:r>
                      <a:r>
                        <a:rPr lang="en-US" altLang="zh-TW" sz="16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r>
                        <a:rPr lang="zh-TW" altLang="en-US" sz="16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匹）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fontAlgn="ctr" hangingPunct="0">
                        <a:lnSpc>
                          <a:spcPct val="115000"/>
                        </a:lnSpc>
                      </a:pPr>
                      <a:r>
                        <a:rPr lang="zh-TW" altLang="en-US" sz="16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稻米、香料、白銀（台灣）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fontAlgn="ctr" hangingPunct="0">
                        <a:lnSpc>
                          <a:spcPct val="115000"/>
                        </a:lnSpc>
                      </a:pPr>
                      <a:r>
                        <a:rPr lang="zh-TW" altLang="en-US" sz="16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絲綢、瓷器（台灣）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fontAlgn="ctr" hangingPunct="0">
                        <a:lnSpc>
                          <a:spcPct val="115000"/>
                        </a:lnSpc>
                      </a:pPr>
                      <a:r>
                        <a:rPr lang="zh-TW" altLang="en-US" sz="16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稻米三斤、香料五包、白銀四兩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62042567"/>
                  </a:ext>
                </a:extLst>
              </a:tr>
              <a:tr h="641414">
                <a:tc>
                  <a:txBody>
                    <a:bodyPr/>
                    <a:lstStyle/>
                    <a:p>
                      <a:pPr marL="0" algn="ctr" defTabSz="914400" rtl="0" eaLnBrk="1" fontAlgn="ctr" latinLnBrk="0" hangingPunct="0">
                        <a:lnSpc>
                          <a:spcPct val="115000"/>
                        </a:lnSpc>
                      </a:pPr>
                      <a:r>
                        <a:rPr lang="zh-TW" altLang="en-US" sz="1800" b="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巴達維亞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ctr" hangingPunct="0">
                        <a:lnSpc>
                          <a:spcPct val="115000"/>
                        </a:lnSpc>
                      </a:pPr>
                      <a:r>
                        <a:rPr lang="zh-TW" altLang="zh-TW" sz="16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香料</a:t>
                      </a:r>
                      <a:r>
                        <a:rPr lang="zh-TW" altLang="en-US" sz="16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（</a:t>
                      </a:r>
                      <a:r>
                        <a:rPr lang="en-US" altLang="zh-TW" sz="16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  <a:r>
                        <a:rPr lang="zh-TW" altLang="en-US" sz="16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包）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fontAlgn="ctr" hangingPunct="0">
                        <a:lnSpc>
                          <a:spcPct val="115000"/>
                        </a:lnSpc>
                      </a:pPr>
                      <a:r>
                        <a:rPr lang="zh-TW" altLang="en-US" sz="16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蔗糖、瓷器（台灣）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fontAlgn="ctr" hangingPunct="0">
                        <a:lnSpc>
                          <a:spcPct val="115000"/>
                        </a:lnSpc>
                      </a:pPr>
                      <a:r>
                        <a:rPr lang="zh-TW" altLang="en-US" sz="16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香料（台灣）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fontAlgn="ctr" hangingPunct="0">
                        <a:lnSpc>
                          <a:spcPct val="115000"/>
                        </a:lnSpc>
                      </a:pPr>
                      <a:r>
                        <a:rPr lang="zh-TW" altLang="en-US" sz="16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蔗糖五斤、瓷器三個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16851299"/>
                  </a:ext>
                </a:extLst>
              </a:tr>
              <a:tr h="1427851">
                <a:tc>
                  <a:txBody>
                    <a:bodyPr/>
                    <a:lstStyle/>
                    <a:p>
                      <a:pPr marL="0" algn="ctr" defTabSz="914400" rtl="0" eaLnBrk="1" fontAlgn="ctr" latinLnBrk="0" hangingPunct="0">
                        <a:lnSpc>
                          <a:spcPct val="115000"/>
                        </a:lnSpc>
                      </a:pPr>
                      <a:r>
                        <a:rPr lang="zh-TW" altLang="en-US" sz="1800" b="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台灣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ctr" hangingPunct="0">
                        <a:lnSpc>
                          <a:spcPct val="115000"/>
                        </a:lnSpc>
                      </a:pPr>
                      <a:r>
                        <a:rPr lang="zh-TW" altLang="zh-TW" sz="16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蔗糖</a:t>
                      </a:r>
                      <a:r>
                        <a:rPr lang="zh-TW" altLang="en-US" sz="16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（</a:t>
                      </a:r>
                      <a:r>
                        <a:rPr lang="en-US" altLang="zh-TW" sz="16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  <a:r>
                        <a:rPr lang="zh-TW" altLang="en-US" sz="16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斤）</a:t>
                      </a:r>
                      <a:endParaRPr lang="en-US" altLang="zh-TW" sz="16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 fontAlgn="ctr" hangingPunct="0">
                        <a:lnSpc>
                          <a:spcPct val="115000"/>
                        </a:lnSpc>
                      </a:pPr>
                      <a:r>
                        <a:rPr lang="zh-TW" altLang="zh-TW" sz="16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鹿皮</a:t>
                      </a:r>
                      <a:r>
                        <a:rPr lang="zh-TW" altLang="en-US" sz="16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（</a:t>
                      </a:r>
                      <a:r>
                        <a:rPr lang="en-US" altLang="zh-TW" sz="16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r>
                        <a:rPr lang="zh-TW" altLang="en-US" sz="16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張）</a:t>
                      </a:r>
                      <a:endParaRPr lang="en-US" altLang="zh-TW" sz="16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 fontAlgn="ctr" hangingPunct="0">
                        <a:lnSpc>
                          <a:spcPct val="115000"/>
                        </a:lnSpc>
                      </a:pPr>
                      <a:r>
                        <a:rPr lang="zh-TW" altLang="zh-TW" sz="16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稻米</a:t>
                      </a:r>
                      <a:r>
                        <a:rPr lang="zh-TW" altLang="en-US" sz="16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（</a:t>
                      </a:r>
                      <a:r>
                        <a:rPr lang="en-US" altLang="zh-TW" sz="16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  <a:r>
                        <a:rPr lang="zh-TW" altLang="en-US" sz="16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斤）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fontAlgn="ctr" hangingPunct="0">
                        <a:lnSpc>
                          <a:spcPct val="115000"/>
                        </a:lnSpc>
                      </a:pPr>
                      <a:r>
                        <a:rPr lang="zh-TW" altLang="en-US" sz="16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絲綢、瓷器（中國）</a:t>
                      </a:r>
                      <a:br>
                        <a:rPr lang="en-US" sz="16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zh-TW" altLang="en-US" sz="16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白銀（日本）</a:t>
                      </a:r>
                      <a:br>
                        <a:rPr lang="en-US" sz="16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zh-TW" altLang="en-US" sz="16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香料（巴達維亞）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fontAlgn="ctr" hangingPunct="0">
                        <a:lnSpc>
                          <a:spcPct val="115000"/>
                        </a:lnSpc>
                      </a:pPr>
                      <a:r>
                        <a:rPr lang="zh-TW" altLang="en-US" sz="16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稻米、香料、白銀（中國）</a:t>
                      </a:r>
                    </a:p>
                    <a:p>
                      <a:pPr fontAlgn="ctr" hangingPunct="0">
                        <a:lnSpc>
                          <a:spcPct val="115000"/>
                        </a:lnSpc>
                      </a:pPr>
                      <a:r>
                        <a:rPr lang="zh-TW" altLang="zh-TW" sz="16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蔗糖、鹿皮</a:t>
                      </a:r>
                      <a:r>
                        <a:rPr lang="zh-TW" altLang="en-US" sz="16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、絲綢（日本）</a:t>
                      </a:r>
                    </a:p>
                    <a:p>
                      <a:pPr fontAlgn="ctr" hangingPunct="0">
                        <a:lnSpc>
                          <a:spcPct val="115000"/>
                        </a:lnSpc>
                      </a:pPr>
                      <a:r>
                        <a:rPr lang="zh-TW" altLang="en-US" sz="16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蔗糖、瓷器（巴達維亞）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絲綢三匹、瓷器兩個、白銀五兩</a:t>
                      </a:r>
                      <a:br>
                        <a:rPr lang="en-US" altLang="zh-TW" sz="16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zh-TW" altLang="en-US" sz="16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香料三包</a:t>
                      </a:r>
                    </a:p>
                    <a:p>
                      <a:pPr fontAlgn="ctr" hangingPunct="0">
                        <a:lnSpc>
                          <a:spcPct val="115000"/>
                        </a:lnSpc>
                      </a:pPr>
                      <a:endParaRPr lang="zh-TW" altLang="en-US" sz="16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5065195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294294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9FF446A5-8644-7B37-98DE-AC46D394F0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11806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木刻字型">
  <a:themeElements>
    <a:clrScheme name="木刻字型">
      <a:dk1>
        <a:sysClr val="windowText" lastClr="000000"/>
      </a:dk1>
      <a:lt1>
        <a:sysClr val="window" lastClr="FFFFFF"/>
      </a:lt1>
      <a:dk2>
        <a:srgbClr val="84ACB6"/>
      </a:dk2>
      <a:lt2>
        <a:srgbClr val="EBE9DD"/>
      </a:lt2>
      <a:accent1>
        <a:srgbClr val="6F8183"/>
      </a:accent1>
      <a:accent2>
        <a:srgbClr val="967E96"/>
      </a:accent2>
      <a:accent3>
        <a:srgbClr val="CCC893"/>
      </a:accent3>
      <a:accent4>
        <a:srgbClr val="A54D74"/>
      </a:accent4>
      <a:accent5>
        <a:srgbClr val="949C6B"/>
      </a:accent5>
      <a:accent6>
        <a:srgbClr val="766A50"/>
      </a:accent6>
      <a:hlink>
        <a:srgbClr val="CC6600"/>
      </a:hlink>
      <a:folHlink>
        <a:srgbClr val="777777"/>
      </a:folHlink>
    </a:clrScheme>
    <a:fontScheme name="木刻字型">
      <a:majorFont>
        <a:latin typeface="Century Gothic" panose="020B0502020202020204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man Old Style" panose="02050604050505020204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木刻字型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8E89CD47-BF55-4DDE-B823-2283AA7E7695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{E442E699-BA7E-B34C-B3AC-194A26B48DBB}tf10001070</Template>
  <TotalTime>5630</TotalTime>
  <Words>1733</Words>
  <Application>Microsoft Macintosh PowerPoint</Application>
  <PresentationFormat>寬螢幕</PresentationFormat>
  <Paragraphs>139</Paragraphs>
  <Slides>30</Slides>
  <Notes>24</Notes>
  <HiddenSlides>0</HiddenSlides>
  <MMClips>0</MMClips>
  <ScaleCrop>false</ScaleCrop>
  <HeadingPairs>
    <vt:vector size="6" baseType="variant">
      <vt:variant>
        <vt:lpstr>使用字型</vt:lpstr>
      </vt:variant>
      <vt:variant>
        <vt:i4>19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30</vt:i4>
      </vt:variant>
    </vt:vector>
  </HeadingPairs>
  <TitlesOfParts>
    <vt:vector size="50" baseType="lpstr">
      <vt:lpstr>微軟正黑體</vt:lpstr>
      <vt:lpstr>標楷體</vt:lpstr>
      <vt:lpstr>AppleSystemUIFont</vt:lpstr>
      <vt:lpstr>Noto Sans TC</vt:lpstr>
      <vt:lpstr>Noto Serif TC</vt:lpstr>
      <vt:lpstr>Söhne</vt:lpstr>
      <vt:lpstr>Yuanti SC</vt:lpstr>
      <vt:lpstr>Yuanti TC</vt:lpstr>
      <vt:lpstr>Yuanti TC Light</vt:lpstr>
      <vt:lpstr>Arial</vt:lpstr>
      <vt:lpstr>Bookman Old Style</vt:lpstr>
      <vt:lpstr>Calibri</vt:lpstr>
      <vt:lpstr>Century Gothic</vt:lpstr>
      <vt:lpstr>Georgia</vt:lpstr>
      <vt:lpstr>Roboto</vt:lpstr>
      <vt:lpstr>Rockwell Extra Bold</vt:lpstr>
      <vt:lpstr>Times New Roman</vt:lpstr>
      <vt:lpstr>Verdana</vt:lpstr>
      <vt:lpstr>Wingdings</vt:lpstr>
      <vt:lpstr>木刻字型</vt:lpstr>
      <vt:lpstr>石門國小教育推廣                          六年級課程 </vt:lpstr>
      <vt:lpstr>進出口貿易體驗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 formosa </vt:lpstr>
      <vt:lpstr>PowerPoint 簡報</vt:lpstr>
      <vt:lpstr>一、為什麼會有大航海時代的出現？ </vt:lpstr>
      <vt:lpstr>二、說說看臺灣為什麼成為各方勢力競逐的據點??</vt:lpstr>
      <vt:lpstr>三、大航海時代中，安平有什麼樣的重要性或特殊角色？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西拉雅族祖先與外來者進行貿易交換的證據。 一般用來作為傳統服飾上的裝飾物及配件</vt:lpstr>
      <vt:lpstr>PowerPoint 簡報</vt:lpstr>
      <vt:lpstr>PowerPoint 簡報</vt:lpstr>
      <vt:lpstr>PowerPoint 簡報</vt:lpstr>
      <vt:lpstr>荷蘭人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Microsoft Office User</dc:creator>
  <cp:lastModifiedBy>Microsoft Office User</cp:lastModifiedBy>
  <cp:revision>256</cp:revision>
  <cp:lastPrinted>2024-04-09T05:54:55Z</cp:lastPrinted>
  <dcterms:created xsi:type="dcterms:W3CDTF">2023-05-29T18:58:30Z</dcterms:created>
  <dcterms:modified xsi:type="dcterms:W3CDTF">2024-07-29T07:19:29Z</dcterms:modified>
</cp:coreProperties>
</file>